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841" r:id="rId3"/>
    <p:sldId id="891" r:id="rId4"/>
    <p:sldId id="892" r:id="rId5"/>
    <p:sldId id="842" r:id="rId6"/>
    <p:sldId id="845" r:id="rId7"/>
    <p:sldId id="843" r:id="rId8"/>
    <p:sldId id="850" r:id="rId9"/>
    <p:sldId id="851" r:id="rId10"/>
    <p:sldId id="852" r:id="rId11"/>
    <p:sldId id="846" r:id="rId12"/>
    <p:sldId id="847" r:id="rId13"/>
    <p:sldId id="848" r:id="rId14"/>
    <p:sldId id="849" r:id="rId15"/>
    <p:sldId id="844" r:id="rId16"/>
    <p:sldId id="853" r:id="rId17"/>
    <p:sldId id="854" r:id="rId18"/>
    <p:sldId id="855" r:id="rId19"/>
    <p:sldId id="856" r:id="rId20"/>
    <p:sldId id="857" r:id="rId21"/>
    <p:sldId id="858" r:id="rId22"/>
    <p:sldId id="859" r:id="rId23"/>
    <p:sldId id="860" r:id="rId24"/>
    <p:sldId id="862" r:id="rId25"/>
    <p:sldId id="413" r:id="rId26"/>
    <p:sldId id="863" r:id="rId27"/>
    <p:sldId id="864" r:id="rId28"/>
    <p:sldId id="865" r:id="rId29"/>
    <p:sldId id="866" r:id="rId30"/>
    <p:sldId id="867" r:id="rId31"/>
    <p:sldId id="868" r:id="rId32"/>
    <p:sldId id="869" r:id="rId33"/>
    <p:sldId id="870" r:id="rId34"/>
    <p:sldId id="871" r:id="rId35"/>
    <p:sldId id="872" r:id="rId36"/>
    <p:sldId id="873" r:id="rId37"/>
    <p:sldId id="874" r:id="rId38"/>
    <p:sldId id="875" r:id="rId39"/>
    <p:sldId id="877" r:id="rId40"/>
    <p:sldId id="878" r:id="rId41"/>
    <p:sldId id="880" r:id="rId42"/>
    <p:sldId id="879" r:id="rId43"/>
    <p:sldId id="881" r:id="rId44"/>
    <p:sldId id="882" r:id="rId45"/>
    <p:sldId id="883" r:id="rId46"/>
    <p:sldId id="884" r:id="rId47"/>
    <p:sldId id="885" r:id="rId48"/>
    <p:sldId id="886" r:id="rId49"/>
    <p:sldId id="887" r:id="rId50"/>
    <p:sldId id="888" r:id="rId51"/>
    <p:sldId id="889" r:id="rId52"/>
    <p:sldId id="890" r:id="rId53"/>
    <p:sldId id="893" r:id="rId54"/>
    <p:sldId id="861" r:id="rId55"/>
    <p:sldId id="876" r:id="rId56"/>
    <p:sldId id="894" r:id="rId57"/>
    <p:sldId id="895" r:id="rId58"/>
    <p:sldId id="896" r:id="rId59"/>
    <p:sldId id="897" r:id="rId60"/>
    <p:sldId id="89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CFF"/>
    <a:srgbClr val="000DFF"/>
    <a:srgbClr val="E15101"/>
    <a:srgbClr val="00FF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/>
    <p:restoredTop sz="96405"/>
  </p:normalViewPr>
  <p:slideViewPr>
    <p:cSldViewPr snapToGrid="0" snapToObjects="1">
      <p:cViewPr varScale="1">
        <p:scale>
          <a:sx n="109" d="100"/>
          <a:sy n="109" d="100"/>
        </p:scale>
        <p:origin x="21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D3D46-709D-EE4F-9951-18578BF99570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6534D-9716-7046-85CE-732F0B11E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4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6534D-9716-7046-85CE-732F0B11E5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97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rgbClr val="E15101"/>
                </a:solidFill>
                <a:latin typeface="Kannada MN" charset="0"/>
                <a:ea typeface="Kannada MN" charset="0"/>
                <a:cs typeface="Kannada M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rgbClr val="E15101"/>
                </a:solidFill>
                <a:latin typeface="Kannada MN" charset="0"/>
                <a:ea typeface="Kannada MN" charset="0"/>
                <a:cs typeface="Kannada M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98DF-88B6-A541-81E5-0B9D35B4CC74}" type="datetime1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587320"/>
            <a:ext cx="12192000" cy="1270680"/>
          </a:xfrm>
          <a:prstGeom prst="rect">
            <a:avLst/>
          </a:prstGeom>
          <a:solidFill>
            <a:srgbClr val="E1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781" y="5692095"/>
            <a:ext cx="3270437" cy="10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18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E83E-F98B-9541-A47F-6AC26A0B843C}" type="datetime1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03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5EDC-31DC-2140-AEC8-9EF06ACF5E2F}" type="datetime1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6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E15101"/>
                </a:solidFill>
                <a:latin typeface="Kannada MN" charset="0"/>
                <a:ea typeface="Kannada MN" charset="0"/>
                <a:cs typeface="Kannada M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5C48C-BD00-F743-8537-F7FCF8076B66}" type="datetime1">
              <a:rPr lang="en-US" smtClean="0"/>
              <a:t>11/17/22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719A7ED9-D9CA-CB41-8473-7B8166EC30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6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0E507-C9F2-3B44-A449-07A7EC7F64F1}" type="datetime1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B459-987D-C244-960D-11366F9795EE}" type="datetime1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28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B85C-DFE4-B545-ADF8-8BC535C4E152}" type="datetime1">
              <a:rPr lang="en-US" smtClean="0"/>
              <a:t>11/17/22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4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F393-BAE6-1948-8A84-D14C99E402A2}" type="datetime1">
              <a:rPr lang="en-US" smtClean="0"/>
              <a:t>11/17/22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61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72AD-FBD2-6541-AD62-12F059411C96}" type="datetime1">
              <a:rPr lang="en-US" smtClean="0"/>
              <a:t>11/17/22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28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D9ABA-7DBC-4A44-8154-14ACD2203E7A}" type="datetime1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15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1BC5B-00AD-8F45-B118-A74B3874F4C0}" type="datetime1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6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657A8-BBD0-9249-991D-95E7AC4FCBD4}" type="datetime1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6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 370</a:t>
            </a:r>
            <a:br>
              <a:rPr lang="en-US" dirty="0"/>
            </a:br>
            <a:r>
              <a:rPr lang="en-US" dirty="0"/>
              <a:t>Introduction to 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Security:</a:t>
            </a:r>
          </a:p>
          <a:p>
            <a:r>
              <a:rPr lang="en-US" dirty="0"/>
              <a:t>Buffer Overflow Vulnerability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5CEEE-A655-9D4B-AA1D-8E725CF4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45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984EC-FF93-4D97-135F-7A2703511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Software is Complex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25098-BCE7-297F-7032-5752C7B05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  <a:p>
            <a:r>
              <a:rPr lang="en-US" dirty="0"/>
              <a:t>Linux kernel</a:t>
            </a:r>
          </a:p>
          <a:p>
            <a:pPr lvl="1"/>
            <a:r>
              <a:rPr lang="en-US" dirty="0"/>
              <a:t>&gt;12M lines of code in 2015</a:t>
            </a:r>
          </a:p>
          <a:p>
            <a:pPr lvl="1"/>
            <a:r>
              <a:rPr lang="en-US" dirty="0"/>
              <a:t>&gt;27M lines of code in 2020</a:t>
            </a:r>
          </a:p>
          <a:p>
            <a:pPr lvl="1"/>
            <a:endParaRPr lang="en-US" dirty="0"/>
          </a:p>
          <a:p>
            <a:r>
              <a:rPr lang="en-US" dirty="0"/>
              <a:t>Android</a:t>
            </a:r>
          </a:p>
          <a:p>
            <a:pPr lvl="1"/>
            <a:r>
              <a:rPr lang="en-US" dirty="0"/>
              <a:t>Android 1.6: &gt;4.5M lines in 2009</a:t>
            </a:r>
          </a:p>
          <a:p>
            <a:pPr lvl="1"/>
            <a:r>
              <a:rPr lang="en-US" dirty="0"/>
              <a:t>Android 5.1: &gt; 9M lines in 2014</a:t>
            </a:r>
          </a:p>
          <a:p>
            <a:pPr lvl="1"/>
            <a:r>
              <a:rPr lang="en-US" dirty="0"/>
              <a:t>Android 8.0: &gt; 25M lines in 2017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DF566-5C4E-501B-1906-812B67120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5121FC-0F92-2E66-850D-399BD3B55329}"/>
              </a:ext>
            </a:extLst>
          </p:cNvPr>
          <p:cNvSpPr/>
          <p:nvPr/>
        </p:nvSpPr>
        <p:spPr>
          <a:xfrm>
            <a:off x="5987143" y="2415948"/>
            <a:ext cx="5851071" cy="3170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AutoNum type="arabicPeriod"/>
            </a:pPr>
            <a:r>
              <a:rPr lang="en-US" sz="2400" dirty="0"/>
              <a:t>Humans are prone to errors.</a:t>
            </a:r>
          </a:p>
          <a:p>
            <a:pPr marL="457200" indent="-457200" algn="ctr">
              <a:buAutoNum type="arabicPeriod"/>
            </a:pPr>
            <a:endParaRPr lang="en-US" sz="2400" dirty="0"/>
          </a:p>
          <a:p>
            <a:pPr algn="ctr"/>
            <a:r>
              <a:rPr lang="en-US" sz="2400" dirty="0"/>
              <a:t>2. Work environment can make people to more prone to errors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3. The complexity in software makes humans more prone to errors..</a:t>
            </a:r>
          </a:p>
          <a:p>
            <a:pPr algn="ctr"/>
            <a:r>
              <a:rPr lang="en-US" sz="2400" dirty="0"/>
              <a:t>Complexity: O(N</a:t>
            </a:r>
            <a:r>
              <a:rPr lang="en-US" sz="2400" baseline="30000" dirty="0"/>
              <a:t>2</a:t>
            </a:r>
            <a:r>
              <a:rPr lang="en-US" sz="2400" dirty="0"/>
              <a:t>) where N = lines of code</a:t>
            </a:r>
          </a:p>
        </p:txBody>
      </p:sp>
    </p:spTree>
    <p:extLst>
      <p:ext uri="{BB962C8B-B14F-4D97-AF65-F5344CB8AC3E}">
        <p14:creationId xmlns:p14="http://schemas.microsoft.com/office/powerpoint/2010/main" val="26877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D62B-F85A-9B6A-AE24-125D18A1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We Made Mistake</a:t>
            </a:r>
            <a:br>
              <a:rPr lang="en-US" dirty="0"/>
            </a:br>
            <a:r>
              <a:rPr lang="en-US" dirty="0"/>
              <a:t>in Our Software?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B4FF3-8CBB-44F0-82BA-AEC214EB1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Crash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32040-C950-B5EE-D235-CC4E1DBD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098" name="Picture 2" descr="Resolving Segmentation Fault (“Core dumped”) in Ubuntu | by Mukesh Tuteja |  Opstree | Medium">
            <a:extLst>
              <a:ext uri="{FF2B5EF4-FFF2-40B4-BE49-F238E27FC236}">
                <a16:creationId xmlns:a16="http://schemas.microsoft.com/office/drawing/2014/main" id="{8C6E19EF-D0A6-64CF-4BAB-DB38E2DF3C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8700" y="2383971"/>
            <a:ext cx="9290957" cy="65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 Simple Bug to Instantly Crash Apps on Mac OS X - YouTube">
            <a:extLst>
              <a:ext uri="{FF2B5EF4-FFF2-40B4-BE49-F238E27FC236}">
                <a16:creationId xmlns:a16="http://schemas.microsoft.com/office/drawing/2014/main" id="{86A088E6-3B9C-2B08-13B1-96D9D8E91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700" y="3136785"/>
            <a:ext cx="4501243" cy="253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lue screen of death - Wikipedia">
            <a:extLst>
              <a:ext uri="{FF2B5EF4-FFF2-40B4-BE49-F238E27FC236}">
                <a16:creationId xmlns:a16="http://schemas.microsoft.com/office/drawing/2014/main" id="{BA785C39-76EC-124D-8CFD-1ABDF5A4A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443" y="3136785"/>
            <a:ext cx="472440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983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D62B-F85A-9B6A-AE24-125D18A1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We Made Mistake</a:t>
            </a:r>
            <a:br>
              <a:rPr lang="en-US" dirty="0"/>
            </a:br>
            <a:r>
              <a:rPr lang="en-US" dirty="0"/>
              <a:t>in Our Software?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B4FF3-8CBB-44F0-82BA-AEC214EB1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Crash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32040-C950-B5EE-D235-CC4E1DBD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098" name="Picture 2" descr="Resolving Segmentation Fault (“Core dumped”) in Ubuntu | by Mukesh Tuteja |  Opstree | Medium">
            <a:extLst>
              <a:ext uri="{FF2B5EF4-FFF2-40B4-BE49-F238E27FC236}">
                <a16:creationId xmlns:a16="http://schemas.microsoft.com/office/drawing/2014/main" id="{8C6E19EF-D0A6-64CF-4BAB-DB38E2DF3C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8700" y="2383971"/>
            <a:ext cx="9290957" cy="65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 Simple Bug to Instantly Crash Apps on Mac OS X - YouTube">
            <a:extLst>
              <a:ext uri="{FF2B5EF4-FFF2-40B4-BE49-F238E27FC236}">
                <a16:creationId xmlns:a16="http://schemas.microsoft.com/office/drawing/2014/main" id="{86A088E6-3B9C-2B08-13B1-96D9D8E91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700" y="3136785"/>
            <a:ext cx="4501243" cy="253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lue screen of death - Wikipedia">
            <a:extLst>
              <a:ext uri="{FF2B5EF4-FFF2-40B4-BE49-F238E27FC236}">
                <a16:creationId xmlns:a16="http://schemas.microsoft.com/office/drawing/2014/main" id="{BA785C39-76EC-124D-8CFD-1ABDF5A4A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0443" y="3136785"/>
            <a:ext cx="472440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ar Malfunction? Call a Tow Truck Service - Green Towing Los Angeles">
            <a:extLst>
              <a:ext uri="{FF2B5EF4-FFF2-40B4-BE49-F238E27FC236}">
                <a16:creationId xmlns:a16="http://schemas.microsoft.com/office/drawing/2014/main" id="{0D7FB327-D518-7B7C-5308-1EB4EF378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9151" y="1027906"/>
            <a:ext cx="4415692" cy="254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032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D62B-F85A-9B6A-AE24-125D18A1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We Made Mistake</a:t>
            </a:r>
            <a:br>
              <a:rPr lang="en-US" dirty="0"/>
            </a:br>
            <a:r>
              <a:rPr lang="en-US" dirty="0"/>
              <a:t>in Our Software?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B4FF3-8CBB-44F0-82BA-AEC214EB1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hack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32040-C950-B5EE-D235-CC4E1DBD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148" name="Picture 4" descr="Premium Photo | Hacker code running down a computer screen terminal 3d  rendering">
            <a:extLst>
              <a:ext uri="{FF2B5EF4-FFF2-40B4-BE49-F238E27FC236}">
                <a16:creationId xmlns:a16="http://schemas.microsoft.com/office/drawing/2014/main" id="{84CF0860-48BF-C1E6-CB62-3CD776D18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1706" y="2748387"/>
            <a:ext cx="4665792" cy="262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acker - Free security icons">
            <a:extLst>
              <a:ext uri="{FF2B5EF4-FFF2-40B4-BE49-F238E27FC236}">
                <a16:creationId xmlns:a16="http://schemas.microsoft.com/office/drawing/2014/main" id="{D9DAE0B2-AC07-3EDE-7D1C-7409D598E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455" y="2629693"/>
            <a:ext cx="2743201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28B5DF-3C55-15D4-E1DE-5DEDB1F72BA8}"/>
              </a:ext>
            </a:extLst>
          </p:cNvPr>
          <p:cNvSpPr txBox="1"/>
          <p:nvPr/>
        </p:nvSpPr>
        <p:spPr>
          <a:xfrm>
            <a:off x="2873829" y="1944318"/>
            <a:ext cx="2792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1. Find an error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5F5018-F395-3337-A5AA-BC9542536048}"/>
              </a:ext>
            </a:extLst>
          </p:cNvPr>
          <p:cNvSpPr txBox="1"/>
          <p:nvPr/>
        </p:nvSpPr>
        <p:spPr>
          <a:xfrm>
            <a:off x="1066802" y="5592188"/>
            <a:ext cx="1051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2. Build an exploit of that error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(tame the error  to control the error to do something else)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0DA4A-D87E-981D-0616-569FD0834078}"/>
              </a:ext>
            </a:extLst>
          </p:cNvPr>
          <p:cNvSpPr txBox="1"/>
          <p:nvPr/>
        </p:nvSpPr>
        <p:spPr>
          <a:xfrm>
            <a:off x="8984758" y="2209778"/>
            <a:ext cx="24320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3. Get an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admin access</a:t>
            </a:r>
          </a:p>
        </p:txBody>
      </p:sp>
    </p:spTree>
    <p:extLst>
      <p:ext uri="{BB962C8B-B14F-4D97-AF65-F5344CB8AC3E}">
        <p14:creationId xmlns:p14="http://schemas.microsoft.com/office/powerpoint/2010/main" val="17433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D62B-F85A-9B6A-AE24-125D18A1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We Made Mistake</a:t>
            </a:r>
            <a:br>
              <a:rPr lang="en-US" dirty="0"/>
            </a:br>
            <a:r>
              <a:rPr lang="en-US" dirty="0"/>
              <a:t>in Our Software?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B4FF3-8CBB-44F0-82BA-AEC214EB1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hack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32040-C950-B5EE-D235-CC4E1DBD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148" name="Picture 4" descr="Premium Photo | Hacker code running down a computer screen terminal 3d  rendering">
            <a:extLst>
              <a:ext uri="{FF2B5EF4-FFF2-40B4-BE49-F238E27FC236}">
                <a16:creationId xmlns:a16="http://schemas.microsoft.com/office/drawing/2014/main" id="{84CF0860-48BF-C1E6-CB62-3CD776D18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1706" y="2748387"/>
            <a:ext cx="4665792" cy="262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acker - Free security icons">
            <a:extLst>
              <a:ext uri="{FF2B5EF4-FFF2-40B4-BE49-F238E27FC236}">
                <a16:creationId xmlns:a16="http://schemas.microsoft.com/office/drawing/2014/main" id="{D9DAE0B2-AC07-3EDE-7D1C-7409D598E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455" y="2629693"/>
            <a:ext cx="2743201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28B5DF-3C55-15D4-E1DE-5DEDB1F72BA8}"/>
              </a:ext>
            </a:extLst>
          </p:cNvPr>
          <p:cNvSpPr txBox="1"/>
          <p:nvPr/>
        </p:nvSpPr>
        <p:spPr>
          <a:xfrm>
            <a:off x="2873829" y="1944318"/>
            <a:ext cx="2792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1. Find an error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5F5018-F395-3337-A5AA-BC9542536048}"/>
              </a:ext>
            </a:extLst>
          </p:cNvPr>
          <p:cNvSpPr txBox="1"/>
          <p:nvPr/>
        </p:nvSpPr>
        <p:spPr>
          <a:xfrm>
            <a:off x="1066802" y="5592188"/>
            <a:ext cx="1051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2. Build an exploit of that error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(tame the error  to control the error to do something else)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0DA4A-D87E-981D-0616-569FD0834078}"/>
              </a:ext>
            </a:extLst>
          </p:cNvPr>
          <p:cNvSpPr txBox="1"/>
          <p:nvPr/>
        </p:nvSpPr>
        <p:spPr>
          <a:xfrm>
            <a:off x="8984758" y="2209778"/>
            <a:ext cx="24320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3. Get an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admin access</a:t>
            </a:r>
          </a:p>
        </p:txBody>
      </p:sp>
      <p:pic>
        <p:nvPicPr>
          <p:cNvPr id="5" name="Picture 8" descr="3 Important Cases of Building Collapse Due to Poor Construction Management  - The Constructor">
            <a:extLst>
              <a:ext uri="{FF2B5EF4-FFF2-40B4-BE49-F238E27FC236}">
                <a16:creationId xmlns:a16="http://schemas.microsoft.com/office/drawing/2014/main" id="{7BC45C1A-BF8E-1892-3B0C-9434BE628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4916" y="919357"/>
            <a:ext cx="4761737" cy="343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4600D2-DE79-03FB-C786-64E6537E9CF7}"/>
              </a:ext>
            </a:extLst>
          </p:cNvPr>
          <p:cNvSpPr txBox="1"/>
          <p:nvPr/>
        </p:nvSpPr>
        <p:spPr>
          <a:xfrm>
            <a:off x="8984758" y="3704869"/>
            <a:ext cx="3001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4. Delete all files</a:t>
            </a:r>
          </a:p>
        </p:txBody>
      </p:sp>
    </p:spTree>
    <p:extLst>
      <p:ext uri="{BB962C8B-B14F-4D97-AF65-F5344CB8AC3E}">
        <p14:creationId xmlns:p14="http://schemas.microsoft.com/office/powerpoint/2010/main" val="226453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D62B-F85A-9B6A-AE24-125D18A1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Mistakes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B4FF3-8CBB-44F0-82BA-AEC214EB1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testcases and run test!</a:t>
            </a:r>
          </a:p>
          <a:p>
            <a:r>
              <a:rPr lang="en-US" dirty="0"/>
              <a:t>Code review</a:t>
            </a:r>
          </a:p>
          <a:p>
            <a:pPr lvl="1"/>
            <a:r>
              <a:rPr lang="en-US" dirty="0"/>
              <a:t>Put a non-stressful human here!</a:t>
            </a:r>
          </a:p>
          <a:p>
            <a:pPr lvl="1"/>
            <a:r>
              <a:rPr lang="en-US" dirty="0"/>
              <a:t>Reading code in a different perspective</a:t>
            </a:r>
          </a:p>
          <a:p>
            <a:pPr marL="457200" lvl="1" indent="0">
              <a:buNone/>
            </a:pPr>
            <a:r>
              <a:rPr lang="en-US" dirty="0"/>
              <a:t>     -&gt; may find new errors</a:t>
            </a:r>
          </a:p>
          <a:p>
            <a:r>
              <a:rPr lang="en-US" dirty="0"/>
              <a:t>Use tools to check errors</a:t>
            </a:r>
          </a:p>
          <a:p>
            <a:pPr lvl="1"/>
            <a:r>
              <a:rPr lang="en-US" dirty="0"/>
              <a:t>We will learn about these in the last week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32040-C950-B5EE-D235-CC4E1DBD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2C3B3-9AFC-FE4B-8A07-CA1CA5F21A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3362" y="500062"/>
            <a:ext cx="5718638" cy="3216729"/>
          </a:xfrm>
          <a:prstGeom prst="rect">
            <a:avLst/>
          </a:prstGeom>
        </p:spPr>
      </p:pic>
      <p:pic>
        <p:nvPicPr>
          <p:cNvPr id="1026" name="Picture 2" descr="State of the Marketer-Developer Relationship in 2019 - SendGrid">
            <a:extLst>
              <a:ext uri="{FF2B5EF4-FFF2-40B4-BE49-F238E27FC236}">
                <a16:creationId xmlns:a16="http://schemas.microsoft.com/office/drawing/2014/main" id="{31C5A8C5-E463-B97F-96F3-E7F612C97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7213" y="3716791"/>
            <a:ext cx="4766138" cy="317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D7DA74-0BA7-1CDA-EC5E-65C2197BDF96}"/>
              </a:ext>
            </a:extLst>
          </p:cNvPr>
          <p:cNvSpPr/>
          <p:nvPr/>
        </p:nvSpPr>
        <p:spPr>
          <a:xfrm>
            <a:off x="522514" y="4996543"/>
            <a:ext cx="5257800" cy="1724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But these are often ignored or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not practiced well in reality…</a:t>
            </a:r>
          </a:p>
        </p:txBody>
      </p:sp>
    </p:spTree>
    <p:extLst>
      <p:ext uri="{BB962C8B-B14F-4D97-AF65-F5344CB8AC3E}">
        <p14:creationId xmlns:p14="http://schemas.microsoft.com/office/powerpoint/2010/main" val="120052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D438B-586B-FAD0-A5BF-5A16D4A9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Example: </a:t>
            </a:r>
            <a:r>
              <a:rPr lang="en-US" dirty="0" err="1"/>
              <a:t>goto</a:t>
            </a:r>
            <a:r>
              <a:rPr lang="en-US" dirty="0"/>
              <a:t> fail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5A6-A424-4435-35A5-779631323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2014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77FE2-29E5-A948-9A19-C43532AB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2089745-B7A7-A627-C8D5-855DD9F85E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250" y="2425700"/>
            <a:ext cx="7772400" cy="156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67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D438B-586B-FAD0-A5BF-5A16D4A9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Example: </a:t>
            </a:r>
            <a:r>
              <a:rPr lang="en-US" dirty="0" err="1"/>
              <a:t>goto</a:t>
            </a:r>
            <a:r>
              <a:rPr lang="en-US" dirty="0"/>
              <a:t> fail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F5A6-A424-4435-35A5-779631323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2014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77FE2-29E5-A948-9A19-C43532AB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DA17FC9-A4B2-95B3-17D0-09DC95FF9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71" y="1919175"/>
            <a:ext cx="6273800" cy="4051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DC16F1-C45A-0306-5A3D-693098375381}"/>
              </a:ext>
            </a:extLst>
          </p:cNvPr>
          <p:cNvSpPr/>
          <p:nvPr/>
        </p:nvSpPr>
        <p:spPr>
          <a:xfrm>
            <a:off x="2481943" y="4001295"/>
            <a:ext cx="5927271" cy="50539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C95056-F66F-D18F-64A9-E5D83FE86DF0}"/>
              </a:ext>
            </a:extLst>
          </p:cNvPr>
          <p:cNvSpPr/>
          <p:nvPr/>
        </p:nvSpPr>
        <p:spPr>
          <a:xfrm>
            <a:off x="3450772" y="4637087"/>
            <a:ext cx="5194299" cy="24515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FB8623-3B42-6FF2-E594-3FD955CC695C}"/>
              </a:ext>
            </a:extLst>
          </p:cNvPr>
          <p:cNvSpPr txBox="1"/>
          <p:nvPr/>
        </p:nvSpPr>
        <p:spPr>
          <a:xfrm>
            <a:off x="8645071" y="4849586"/>
            <a:ext cx="40113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Why???</a:t>
            </a:r>
          </a:p>
          <a:p>
            <a:r>
              <a:rPr lang="en-US" sz="2800" dirty="0">
                <a:solidFill>
                  <a:srgbClr val="FF0000"/>
                </a:solidFill>
              </a:rPr>
              <a:t>What was the mistake??</a:t>
            </a:r>
          </a:p>
        </p:txBody>
      </p:sp>
    </p:spTree>
    <p:extLst>
      <p:ext uri="{BB962C8B-B14F-4D97-AF65-F5344CB8AC3E}">
        <p14:creationId xmlns:p14="http://schemas.microsoft.com/office/powerpoint/2010/main" val="342177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06548-3191-F84E-C85E-A16014BD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Example: </a:t>
            </a:r>
            <a:r>
              <a:rPr lang="en-US" dirty="0" err="1"/>
              <a:t>goto</a:t>
            </a:r>
            <a:r>
              <a:rPr lang="en-US" dirty="0"/>
              <a:t> fail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B4774-C1E9-EFE7-E4E2-01304F796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 checking code</a:t>
            </a:r>
          </a:p>
          <a:p>
            <a:pPr lvl="1"/>
            <a:r>
              <a:rPr lang="en-US" dirty="0"/>
              <a:t>If there are ‘errors’ in ‘err’</a:t>
            </a:r>
          </a:p>
          <a:p>
            <a:pPr lvl="1"/>
            <a:r>
              <a:rPr lang="en-US" dirty="0"/>
              <a:t>The code moves to fail;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marked parts are OK</a:t>
            </a:r>
          </a:p>
          <a:p>
            <a:pPr lvl="1"/>
            <a:r>
              <a:rPr lang="en-US" dirty="0"/>
              <a:t>They run SHA1 and check errors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AA80A-1A4A-C544-93BF-FD3A6DF25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A8FEF1DA-28E2-4314-14C3-1970F951AD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5342" y="1371600"/>
            <a:ext cx="5366657" cy="5486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450F63-F4EC-43BB-E866-2B9B5C88A602}"/>
              </a:ext>
            </a:extLst>
          </p:cNvPr>
          <p:cNvSpPr/>
          <p:nvPr/>
        </p:nvSpPr>
        <p:spPr>
          <a:xfrm>
            <a:off x="6825342" y="1393542"/>
            <a:ext cx="5366657" cy="3227444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06548-3191-F84E-C85E-A16014BD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Example: </a:t>
            </a:r>
            <a:r>
              <a:rPr lang="en-US" dirty="0" err="1"/>
              <a:t>goto</a:t>
            </a:r>
            <a:r>
              <a:rPr lang="en-US" dirty="0"/>
              <a:t> fail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B4774-C1E9-EFE7-E4E2-01304F796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marked parts are OK</a:t>
            </a:r>
          </a:p>
          <a:p>
            <a:pPr lvl="1"/>
            <a:r>
              <a:rPr lang="en-US" dirty="0"/>
              <a:t>They run SHA1 and check errors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AA80A-1A4A-C544-93BF-FD3A6DF25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A8FEF1DA-28E2-4314-14C3-1970F951AD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5342" y="1371600"/>
            <a:ext cx="5366657" cy="5486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450F63-F4EC-43BB-E866-2B9B5C88A602}"/>
              </a:ext>
            </a:extLst>
          </p:cNvPr>
          <p:cNvSpPr/>
          <p:nvPr/>
        </p:nvSpPr>
        <p:spPr>
          <a:xfrm>
            <a:off x="6825341" y="4637031"/>
            <a:ext cx="5366657" cy="637098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77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C025F-C7E8-6106-E8B6-7CFB538A1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Due 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2EAE9-A2E7-EAAE-ADC4-1640ABE9A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solve all tutorials and the NSA codebreaker Task 0, A1, A2, B1, and B2 before </a:t>
            </a:r>
            <a:r>
              <a:rPr lang="en-US" b="1" dirty="0">
                <a:solidFill>
                  <a:srgbClr val="FF0000"/>
                </a:solidFill>
              </a:rPr>
              <a:t>12/9 11:59 am</a:t>
            </a:r>
          </a:p>
          <a:p>
            <a:pPr lvl="1"/>
            <a:r>
              <a:rPr lang="en-US" dirty="0"/>
              <a:t>NSA codebreaker finishes 12/09/22 11:59 am, that’s why.</a:t>
            </a:r>
          </a:p>
          <a:p>
            <a:r>
              <a:rPr lang="en-US" dirty="0"/>
              <a:t>There will be no later submission</a:t>
            </a:r>
          </a:p>
          <a:p>
            <a:pPr lvl="1"/>
            <a:r>
              <a:rPr lang="en-US" dirty="0"/>
              <a:t>I need to get your grade during 12/10~12/12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2EB2B-E199-22AD-A639-B0A538FA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170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06548-3191-F84E-C85E-A16014BD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Example: </a:t>
            </a:r>
            <a:r>
              <a:rPr lang="en-US" dirty="0" err="1"/>
              <a:t>goto</a:t>
            </a:r>
            <a:r>
              <a:rPr lang="en-US" dirty="0"/>
              <a:t> fail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B4774-C1E9-EFE7-E4E2-01304F796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this???</a:t>
            </a:r>
          </a:p>
          <a:p>
            <a:endParaRPr lang="en-US" dirty="0"/>
          </a:p>
          <a:p>
            <a:r>
              <a:rPr lang="en-US" dirty="0"/>
              <a:t>It does not guarded with any </a:t>
            </a:r>
          </a:p>
          <a:p>
            <a:pPr lvl="1"/>
            <a:r>
              <a:rPr lang="en-US" dirty="0"/>
              <a:t>If clause</a:t>
            </a:r>
          </a:p>
          <a:p>
            <a:pPr lvl="1"/>
            <a:endParaRPr lang="en-US" dirty="0"/>
          </a:p>
          <a:p>
            <a:r>
              <a:rPr lang="en-US" dirty="0"/>
              <a:t>It always runs</a:t>
            </a:r>
          </a:p>
          <a:p>
            <a:pPr lvl="1"/>
            <a:r>
              <a:rPr lang="en-US" dirty="0" err="1"/>
              <a:t>goto</a:t>
            </a:r>
            <a:r>
              <a:rPr lang="en-US" dirty="0"/>
              <a:t> fail;</a:t>
            </a:r>
          </a:p>
          <a:p>
            <a:pPr lvl="1"/>
            <a:endParaRPr lang="en-US" dirty="0"/>
          </a:p>
          <a:p>
            <a:r>
              <a:rPr lang="en-US" dirty="0"/>
              <a:t>Skips the verification step…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AA80A-1A4A-C544-93BF-FD3A6DF25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A8FEF1DA-28E2-4314-14C3-1970F951AD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5342" y="1371600"/>
            <a:ext cx="5366657" cy="5486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450F63-F4EC-43BB-E866-2B9B5C88A602}"/>
              </a:ext>
            </a:extLst>
          </p:cNvPr>
          <p:cNvSpPr/>
          <p:nvPr/>
        </p:nvSpPr>
        <p:spPr>
          <a:xfrm>
            <a:off x="6825341" y="5311010"/>
            <a:ext cx="5366657" cy="32234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047E55-B5E2-7A87-D39A-80E885BEFE51}"/>
              </a:ext>
            </a:extLst>
          </p:cNvPr>
          <p:cNvSpPr/>
          <p:nvPr/>
        </p:nvSpPr>
        <p:spPr>
          <a:xfrm>
            <a:off x="6825340" y="6560301"/>
            <a:ext cx="5366657" cy="32234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9A667-AF3A-D03B-43F6-FFC1AA26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an Attacker Can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DE85D-D0DF-5A90-3BD7-5D63C9F3B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1. Suppose attacker operates a public Wi-Fi router</a:t>
            </a:r>
          </a:p>
          <a:p>
            <a:pPr lvl="1"/>
            <a:r>
              <a:rPr lang="en-US" dirty="0"/>
              <a:t>Name it as ‘Google Starbucks Wi-Fi’ near Starbucks</a:t>
            </a:r>
          </a:p>
          <a:p>
            <a:pPr lvl="1"/>
            <a:r>
              <a:rPr lang="en-US" dirty="0"/>
              <a:t>Or ‘Corvallis Free Public Wi-Fi’</a:t>
            </a:r>
          </a:p>
          <a:p>
            <a:pPr lvl="1"/>
            <a:r>
              <a:rPr lang="en-US" dirty="0"/>
              <a:t>Then many people will connect to it to use a free Internet</a:t>
            </a:r>
          </a:p>
          <a:p>
            <a:pPr lvl="1"/>
            <a:endParaRPr lang="en-US" dirty="0"/>
          </a:p>
          <a:p>
            <a:r>
              <a:rPr lang="en-US" dirty="0"/>
              <a:t>2. Attacker sends a fabricated TLS packet</a:t>
            </a:r>
          </a:p>
          <a:p>
            <a:pPr lvl="1"/>
            <a:r>
              <a:rPr lang="en-US" dirty="0"/>
              <a:t>To choose specific cryptographic protocol (SHA1) is used</a:t>
            </a:r>
          </a:p>
          <a:p>
            <a:pPr lvl="1"/>
            <a:r>
              <a:rPr lang="en-US" dirty="0"/>
              <a:t>Trigger </a:t>
            </a:r>
            <a:r>
              <a:rPr lang="en-US" dirty="0" err="1"/>
              <a:t>goto</a:t>
            </a:r>
            <a:r>
              <a:rPr lang="en-US" dirty="0"/>
              <a:t> fail;</a:t>
            </a:r>
          </a:p>
          <a:p>
            <a:pPr lvl="1"/>
            <a:r>
              <a:rPr lang="en-US" dirty="0"/>
              <a:t>Force browser to use weak encryption algorithm</a:t>
            </a:r>
          </a:p>
          <a:p>
            <a:endParaRPr lang="en-US" dirty="0"/>
          </a:p>
          <a:p>
            <a:r>
              <a:rPr lang="en-US" dirty="0"/>
              <a:t>3. Attacker can pretend themselves as </a:t>
            </a:r>
            <a:r>
              <a:rPr lang="en-US" dirty="0" err="1"/>
              <a:t>google.com</a:t>
            </a:r>
            <a:endParaRPr lang="en-US" dirty="0"/>
          </a:p>
          <a:p>
            <a:pPr lvl="1"/>
            <a:r>
              <a:rPr lang="en-US" dirty="0"/>
              <a:t>By breaking weak algorithm with known attacks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AB45E-48FF-EF82-0551-B3382EA3B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103779D-549D-779B-6E93-1C48B5C54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605" y="4936674"/>
            <a:ext cx="3796495" cy="124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562A3-B5C8-D9A9-6CE7-74851D6E2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Mistake, Big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AC0A6-1EE2-FE3C-7AFD-260C43FE0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1431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mistake: adds one additional line of ‘</a:t>
            </a:r>
            <a:r>
              <a:rPr lang="en-US" dirty="0" err="1"/>
              <a:t>goto</a:t>
            </a:r>
            <a:r>
              <a:rPr lang="en-US" dirty="0"/>
              <a:t> fail;’</a:t>
            </a:r>
          </a:p>
          <a:p>
            <a:r>
              <a:rPr lang="en-US" dirty="0"/>
              <a:t>Result: Attackers may hijack a TLS protected connection</a:t>
            </a:r>
          </a:p>
          <a:p>
            <a:r>
              <a:rPr lang="en-US" dirty="0"/>
              <a:t>Impact: Attackers may read/modify all TLS connections from iOS/MacOS</a:t>
            </a:r>
          </a:p>
          <a:p>
            <a:endParaRPr lang="en-US" dirty="0"/>
          </a:p>
          <a:p>
            <a:r>
              <a:rPr lang="en-US" dirty="0"/>
              <a:t>Implications</a:t>
            </a:r>
          </a:p>
          <a:p>
            <a:pPr lvl="1"/>
            <a:r>
              <a:rPr lang="en-US" dirty="0"/>
              <a:t>Even a simple mistake could be a disaster</a:t>
            </a:r>
          </a:p>
          <a:p>
            <a:pPr lvl="1"/>
            <a:r>
              <a:rPr lang="en-US" dirty="0"/>
              <a:t>Errors are not arbitrarily happening; not like natural disaster</a:t>
            </a:r>
          </a:p>
          <a:p>
            <a:pPr lvl="2"/>
            <a:r>
              <a:rPr lang="en-US" dirty="0"/>
              <a:t>If so, it just crash indefinitely</a:t>
            </a:r>
          </a:p>
          <a:p>
            <a:pPr lvl="1"/>
            <a:r>
              <a:rPr lang="en-US" dirty="0"/>
              <a:t>Errors are controlled by attackers</a:t>
            </a:r>
          </a:p>
          <a:p>
            <a:pPr lvl="2"/>
            <a:r>
              <a:rPr lang="en-US" dirty="0"/>
              <a:t>Errors can be ‘exploited’ by attackers</a:t>
            </a:r>
          </a:p>
          <a:p>
            <a:pPr lvl="2"/>
            <a:r>
              <a:rPr lang="en-US" dirty="0"/>
              <a:t>They can achieve their goals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7419E-D680-DB29-BB6D-68F08FF7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595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6FC92-3153-6316-4F01-36FB617B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Popular Vulnerability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FD0D2-9FCD-522D-DB20-A5263CE7B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Buffer Overflow Vulnerability</a:t>
            </a:r>
          </a:p>
          <a:p>
            <a:pPr lvl="1"/>
            <a:r>
              <a:rPr lang="en-US" dirty="0"/>
              <a:t>A bug that happens if the program put more data than a buffer size</a:t>
            </a:r>
          </a:p>
          <a:p>
            <a:pPr lvl="1"/>
            <a:r>
              <a:rPr lang="en-US" dirty="0"/>
              <a:t>E.g.</a:t>
            </a:r>
          </a:p>
          <a:p>
            <a:pPr lvl="2"/>
            <a:r>
              <a:rPr lang="en-US" dirty="0"/>
              <a:t>char </a:t>
            </a:r>
            <a:r>
              <a:rPr lang="en-US" dirty="0" err="1"/>
              <a:t>buf</a:t>
            </a:r>
            <a:r>
              <a:rPr lang="en-US" dirty="0"/>
              <a:t>[16];</a:t>
            </a:r>
          </a:p>
          <a:p>
            <a:pPr lvl="2"/>
            <a:r>
              <a:rPr lang="en-US" dirty="0" err="1"/>
              <a:t>strcpy</a:t>
            </a:r>
            <a:r>
              <a:rPr lang="en-US" dirty="0"/>
              <a:t>(</a:t>
            </a:r>
            <a:r>
              <a:rPr lang="en-US" dirty="0" err="1"/>
              <a:t>buf</a:t>
            </a:r>
            <a:r>
              <a:rPr lang="en-US" dirty="0"/>
              <a:t>, “CS370 is a very fun class. You must take it”);</a:t>
            </a:r>
          </a:p>
          <a:p>
            <a:pPr lvl="2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argument is definitely longer than 16 bytes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66AA6-1A13-51F0-E653-2A20A7BA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479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F0215-5AC2-7B45-E5CE-318C7AC2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 Overflow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78558-49EC-A548-A311-130B66ED8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32671" cy="4351338"/>
          </a:xfrm>
        </p:spPr>
        <p:txBody>
          <a:bodyPr/>
          <a:lstStyle/>
          <a:p>
            <a:r>
              <a:rPr lang="en-US" dirty="0"/>
              <a:t>A vulnerability that the program puts more data than a buffer can hold</a:t>
            </a:r>
          </a:p>
          <a:p>
            <a:endParaRPr lang="en-US" dirty="0"/>
          </a:p>
          <a:p>
            <a:r>
              <a:rPr lang="en-US" dirty="0"/>
              <a:t>Buffer Overflow can destroy a system’s data structure</a:t>
            </a:r>
          </a:p>
          <a:p>
            <a:pPr lvl="1"/>
            <a:r>
              <a:rPr lang="en-US" dirty="0"/>
              <a:t>Program stack</a:t>
            </a:r>
          </a:p>
          <a:p>
            <a:pPr lvl="1"/>
            <a:endParaRPr lang="en-US" dirty="0"/>
          </a:p>
          <a:p>
            <a:r>
              <a:rPr lang="en-US" dirty="0"/>
              <a:t>An attacker can run any kind of code existing in the system</a:t>
            </a:r>
          </a:p>
          <a:p>
            <a:pPr lvl="1"/>
            <a:r>
              <a:rPr lang="en-US" dirty="0" err="1"/>
              <a:t>delete_all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system(“rm –rf /”);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4C08B-E7D8-898A-B6D7-B600AF8C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09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3B2E-C0D8-7946-A0FB-7EF706CF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Stack</a:t>
            </a:r>
            <a:br>
              <a:rPr lang="en-US" dirty="0"/>
            </a:br>
            <a:r>
              <a:rPr lang="en-US" dirty="0"/>
              <a:t>(Grows Downward)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B2B06-FB76-3943-9E0B-7D4608FA4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Starts at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(bottom), ends at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(top)</a:t>
            </a:r>
          </a:p>
          <a:p>
            <a:r>
              <a:rPr lang="en-US" dirty="0"/>
              <a:t>Defines a variable scope of a function</a:t>
            </a:r>
          </a:p>
          <a:p>
            <a:pPr lvl="1"/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Local variables (negative index over </a:t>
            </a:r>
            <a:r>
              <a:rPr lang="en-US" b="1" dirty="0" err="1">
                <a:solidFill>
                  <a:srgbClr val="00B050"/>
                </a:solidFill>
              </a:rPr>
              <a:t>ebp</a:t>
            </a:r>
            <a:r>
              <a:rPr lang="en-US" b="1" dirty="0">
                <a:solidFill>
                  <a:srgbClr val="00B050"/>
                </a:solidFill>
              </a:rPr>
              <a:t>)</a:t>
            </a:r>
          </a:p>
          <a:p>
            <a:pPr lvl="1"/>
            <a:r>
              <a:rPr lang="en-US" dirty="0"/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Arguments (positive index over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ebp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dirty="0"/>
              <a:t> </a:t>
            </a:r>
            <a:r>
              <a:rPr lang="en-US" b="1" dirty="0">
                <a:solidFill>
                  <a:srgbClr val="7030A0"/>
                </a:solidFill>
              </a:rPr>
              <a:t>Function call arguments (positive index over </a:t>
            </a:r>
            <a:r>
              <a:rPr lang="en-US" b="1" dirty="0" err="1">
                <a:solidFill>
                  <a:srgbClr val="7030A0"/>
                </a:solidFill>
              </a:rPr>
              <a:t>esp</a:t>
            </a:r>
            <a:r>
              <a:rPr lang="en-US" b="1" dirty="0">
                <a:solidFill>
                  <a:srgbClr val="7030A0"/>
                </a:solidFill>
              </a:rPr>
              <a:t>)</a:t>
            </a:r>
          </a:p>
          <a:p>
            <a:pPr lvl="1"/>
            <a:endParaRPr lang="en-US" dirty="0"/>
          </a:p>
          <a:p>
            <a:r>
              <a:rPr lang="en-US" dirty="0"/>
              <a:t>Maintains nested function calls</a:t>
            </a:r>
          </a:p>
          <a:p>
            <a:pPr lvl="1"/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Return target (return address)</a:t>
            </a:r>
          </a:p>
          <a:p>
            <a:pPr lvl="1"/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Local variables of the upper level function (Saved </a:t>
            </a:r>
            <a:r>
              <a:rPr lang="en-US" b="1" dirty="0" err="1">
                <a:solidFill>
                  <a:srgbClr val="0070C0"/>
                </a:solidFill>
              </a:rPr>
              <a:t>ebp</a:t>
            </a:r>
            <a:r>
              <a:rPr lang="en-US" b="1" dirty="0">
                <a:solidFill>
                  <a:srgbClr val="0070C0"/>
                </a:solidFill>
              </a:rPr>
              <a:t>)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FCC9F7-3FB4-A44B-AA1C-A328F0989457}"/>
              </a:ext>
            </a:extLst>
          </p:cNvPr>
          <p:cNvSpPr/>
          <p:nvPr/>
        </p:nvSpPr>
        <p:spPr>
          <a:xfrm>
            <a:off x="9268427" y="28687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MY_ARG2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D5D0F3-9A54-C347-A5FB-1E8F6160931E}"/>
              </a:ext>
            </a:extLst>
          </p:cNvPr>
          <p:cNvSpPr/>
          <p:nvPr/>
        </p:nvSpPr>
        <p:spPr>
          <a:xfrm>
            <a:off x="9260083" y="1033916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4882C-E53C-BA4F-86ED-FEAFD9BB62DB}"/>
              </a:ext>
            </a:extLst>
          </p:cNvPr>
          <p:cNvSpPr/>
          <p:nvPr/>
        </p:nvSpPr>
        <p:spPr>
          <a:xfrm>
            <a:off x="9260083" y="1519725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716301-8093-264B-946E-9968998DA1C0}"/>
              </a:ext>
            </a:extLst>
          </p:cNvPr>
          <p:cNvSpPr/>
          <p:nvPr/>
        </p:nvSpPr>
        <p:spPr>
          <a:xfrm>
            <a:off x="9273335" y="2017444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24B0F3-B651-384B-80B7-394184C929B2}"/>
              </a:ext>
            </a:extLst>
          </p:cNvPr>
          <p:cNvSpPr/>
          <p:nvPr/>
        </p:nvSpPr>
        <p:spPr>
          <a:xfrm>
            <a:off x="9246875" y="3017501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E1AF4D-ED8D-9C4A-AECB-BED8D83142F2}"/>
              </a:ext>
            </a:extLst>
          </p:cNvPr>
          <p:cNvSpPr/>
          <p:nvPr/>
        </p:nvSpPr>
        <p:spPr>
          <a:xfrm>
            <a:off x="9238792" y="3513612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BB38AA-A3EC-8D4E-B8FA-F9D7A97CE6D5}"/>
              </a:ext>
            </a:extLst>
          </p:cNvPr>
          <p:cNvSpPr txBox="1"/>
          <p:nvPr/>
        </p:nvSpPr>
        <p:spPr>
          <a:xfrm>
            <a:off x="11107006" y="3328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A84575-BAD7-D249-8623-84273F82FCE6}"/>
              </a:ext>
            </a:extLst>
          </p:cNvPr>
          <p:cNvSpPr/>
          <p:nvPr/>
        </p:nvSpPr>
        <p:spPr>
          <a:xfrm>
            <a:off x="9272445" y="4004083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344DB1-120E-EC45-B0EF-E9DE6A777442}"/>
              </a:ext>
            </a:extLst>
          </p:cNvPr>
          <p:cNvSpPr/>
          <p:nvPr/>
        </p:nvSpPr>
        <p:spPr>
          <a:xfrm>
            <a:off x="9272445" y="3500823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1C74D2-D478-3D42-BD82-2CE182CFDBEB}"/>
              </a:ext>
            </a:extLst>
          </p:cNvPr>
          <p:cNvSpPr/>
          <p:nvPr/>
        </p:nvSpPr>
        <p:spPr>
          <a:xfrm>
            <a:off x="9275051" y="3019951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C4632A-EE8A-3741-AFBC-17C6E0E06605}"/>
              </a:ext>
            </a:extLst>
          </p:cNvPr>
          <p:cNvSpPr txBox="1"/>
          <p:nvPr/>
        </p:nvSpPr>
        <p:spPr>
          <a:xfrm>
            <a:off x="11330428" y="1887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47FDAF-B0C9-1343-BDDF-D0DBE19860EB}"/>
              </a:ext>
            </a:extLst>
          </p:cNvPr>
          <p:cNvSpPr/>
          <p:nvPr/>
        </p:nvSpPr>
        <p:spPr>
          <a:xfrm>
            <a:off x="9242912" y="3999647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C70575-B036-7C45-B1FC-33F71C24CFC8}"/>
              </a:ext>
            </a:extLst>
          </p:cNvPr>
          <p:cNvSpPr/>
          <p:nvPr/>
        </p:nvSpPr>
        <p:spPr>
          <a:xfrm>
            <a:off x="9263303" y="4495758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AD4192-BBDC-1C4A-98E4-1B171F48A2D6}"/>
              </a:ext>
            </a:extLst>
          </p:cNvPr>
          <p:cNvSpPr/>
          <p:nvPr/>
        </p:nvSpPr>
        <p:spPr>
          <a:xfrm>
            <a:off x="9245051" y="4984710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B6F3F6-CA19-D84A-882C-239EDAC5D976}"/>
              </a:ext>
            </a:extLst>
          </p:cNvPr>
          <p:cNvSpPr/>
          <p:nvPr/>
        </p:nvSpPr>
        <p:spPr>
          <a:xfrm>
            <a:off x="9254153" y="5485721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040185-D3B7-5541-94EA-63A98B01D8F1}"/>
              </a:ext>
            </a:extLst>
          </p:cNvPr>
          <p:cNvSpPr/>
          <p:nvPr/>
        </p:nvSpPr>
        <p:spPr>
          <a:xfrm>
            <a:off x="9268426" y="534662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MY_ARG1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48B18E7-E197-7B47-A0A9-418B3C20BD63}"/>
              </a:ext>
            </a:extLst>
          </p:cNvPr>
          <p:cNvCxnSpPr/>
          <p:nvPr/>
        </p:nvCxnSpPr>
        <p:spPr>
          <a:xfrm>
            <a:off x="7765091" y="1998542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26EF664-4B3D-AE46-B1DF-EC68AFEC8E98}"/>
              </a:ext>
            </a:extLst>
          </p:cNvPr>
          <p:cNvSpPr txBox="1"/>
          <p:nvPr/>
        </p:nvSpPr>
        <p:spPr>
          <a:xfrm>
            <a:off x="7056243" y="180255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ebp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F15D1B8-8CCD-2148-ADAF-98CCC8EBC7E1}"/>
              </a:ext>
            </a:extLst>
          </p:cNvPr>
          <p:cNvSpPr/>
          <p:nvPr/>
        </p:nvSpPr>
        <p:spPr>
          <a:xfrm>
            <a:off x="9276456" y="1018650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 </a:t>
            </a:r>
            <a:r>
              <a:rPr lang="en-US" dirty="0" err="1">
                <a:solidFill>
                  <a:schemeClr val="tx1"/>
                </a:solidFill>
              </a:rPr>
              <a:t>Addr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3F9D01-8EE5-104D-8FDF-031245C37704}"/>
              </a:ext>
            </a:extLst>
          </p:cNvPr>
          <p:cNvSpPr/>
          <p:nvPr/>
        </p:nvSpPr>
        <p:spPr>
          <a:xfrm>
            <a:off x="9275051" y="1521949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Saved EBP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3F7364-58E8-9C47-A4ED-F355198001DF}"/>
              </a:ext>
            </a:extLst>
          </p:cNvPr>
          <p:cNvSpPr/>
          <p:nvPr/>
        </p:nvSpPr>
        <p:spPr>
          <a:xfrm>
            <a:off x="9252319" y="5002699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F5960E-CE5F-AF49-9177-A49653E29E86}"/>
              </a:ext>
            </a:extLst>
          </p:cNvPr>
          <p:cNvSpPr/>
          <p:nvPr/>
        </p:nvSpPr>
        <p:spPr>
          <a:xfrm>
            <a:off x="9252319" y="5468563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1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8E5EB22-6310-8040-BA03-06A0621E391C}"/>
              </a:ext>
            </a:extLst>
          </p:cNvPr>
          <p:cNvCxnSpPr/>
          <p:nvPr/>
        </p:nvCxnSpPr>
        <p:spPr>
          <a:xfrm>
            <a:off x="7819601" y="5954679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E342917-4E96-544A-911B-8ECA95A5E201}"/>
              </a:ext>
            </a:extLst>
          </p:cNvPr>
          <p:cNvSpPr txBox="1"/>
          <p:nvPr/>
        </p:nvSpPr>
        <p:spPr>
          <a:xfrm>
            <a:off x="7386527" y="5595342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476F90-7395-CA46-8D73-F147D36150EA}"/>
              </a:ext>
            </a:extLst>
          </p:cNvPr>
          <p:cNvSpPr txBox="1"/>
          <p:nvPr/>
        </p:nvSpPr>
        <p:spPr>
          <a:xfrm>
            <a:off x="11206214" y="3101372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ebp</a:t>
            </a:r>
            <a:r>
              <a:rPr lang="en-US" dirty="0"/>
              <a:t>-c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269011-792F-D743-A266-724B0A138CE9}"/>
              </a:ext>
            </a:extLst>
          </p:cNvPr>
          <p:cNvSpPr txBox="1"/>
          <p:nvPr/>
        </p:nvSpPr>
        <p:spPr>
          <a:xfrm>
            <a:off x="11206214" y="3532179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E57C94-2911-D44B-A495-10AFC8A4AA5B}"/>
              </a:ext>
            </a:extLst>
          </p:cNvPr>
          <p:cNvSpPr txBox="1"/>
          <p:nvPr/>
        </p:nvSpPr>
        <p:spPr>
          <a:xfrm>
            <a:off x="11215832" y="3996934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600F34-FAEA-D442-8F86-9F902AFCDA0D}"/>
              </a:ext>
            </a:extLst>
          </p:cNvPr>
          <p:cNvSpPr txBox="1"/>
          <p:nvPr/>
        </p:nvSpPr>
        <p:spPr>
          <a:xfrm>
            <a:off x="11324323" y="5484352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31BF16-4701-CC42-8FD3-0CC7A66F77F5}"/>
              </a:ext>
            </a:extLst>
          </p:cNvPr>
          <p:cNvSpPr txBox="1"/>
          <p:nvPr/>
        </p:nvSpPr>
        <p:spPr>
          <a:xfrm>
            <a:off x="11285420" y="5032574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esp+4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30961C6-23DD-D919-089A-B7360579E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86" y="1532636"/>
            <a:ext cx="4203700" cy="1587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EAE1364-1C71-2DC6-1577-9C253CCA299F}"/>
              </a:ext>
            </a:extLst>
          </p:cNvPr>
          <p:cNvSpPr/>
          <p:nvPr/>
        </p:nvSpPr>
        <p:spPr>
          <a:xfrm>
            <a:off x="9265251" y="2498316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2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39173-9EA5-D660-9684-078D8F985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1820E-053D-3032-0DAB-50A4EA6DB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bof.c</a:t>
            </a:r>
            <a:endParaRPr lang="en-US" dirty="0"/>
          </a:p>
          <a:p>
            <a:pPr lvl="1"/>
            <a:r>
              <a:rPr lang="en-US" dirty="0"/>
              <a:t>Objective 1: read flag1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70157-302D-47EB-3862-2464F7F6B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BE7976A-A0EE-EE32-E6AE-C4432069EE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671" y="2857324"/>
            <a:ext cx="7772400" cy="3332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39E97E-3ABD-BD75-675D-EDE12AE5DD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4929" y="1531761"/>
            <a:ext cx="7772400" cy="58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33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39173-9EA5-D660-9684-078D8F985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1820E-053D-3032-0DAB-50A4EA6DB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bof.c</a:t>
            </a:r>
            <a:endParaRPr lang="en-US" dirty="0"/>
          </a:p>
          <a:p>
            <a:pPr lvl="1"/>
            <a:r>
              <a:rPr lang="en-US" dirty="0"/>
              <a:t>Objective 1: read flag1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70157-302D-47EB-3862-2464F7F6B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BE7976A-A0EE-EE32-E6AE-C4432069EE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671" y="2857324"/>
            <a:ext cx="7772400" cy="3332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39E97E-3ABD-BD75-675D-EDE12AE5DD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4929" y="1531761"/>
            <a:ext cx="7772400" cy="5877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200F24-FD60-5235-802C-0AA95E5E5AEA}"/>
              </a:ext>
            </a:extLst>
          </p:cNvPr>
          <p:cNvSpPr/>
          <p:nvPr/>
        </p:nvSpPr>
        <p:spPr>
          <a:xfrm>
            <a:off x="838201" y="3558252"/>
            <a:ext cx="1970314" cy="24630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BFDAA-0E01-509C-CF1C-20D6636B1EC3}"/>
              </a:ext>
            </a:extLst>
          </p:cNvPr>
          <p:cNvSpPr txBox="1"/>
          <p:nvPr/>
        </p:nvSpPr>
        <p:spPr>
          <a:xfrm>
            <a:off x="8686800" y="3461657"/>
            <a:ext cx="1685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CFF"/>
                </a:solidFill>
              </a:rPr>
              <a:t>Buffer size: 12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B4447B-4F9D-8235-72D6-1F47EAB5A8C7}"/>
              </a:ext>
            </a:extLst>
          </p:cNvPr>
          <p:cNvSpPr/>
          <p:nvPr/>
        </p:nvSpPr>
        <p:spPr>
          <a:xfrm>
            <a:off x="838201" y="5028403"/>
            <a:ext cx="2623456" cy="24630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033980-AD41-9E46-66EC-CCDD60824027}"/>
              </a:ext>
            </a:extLst>
          </p:cNvPr>
          <p:cNvSpPr txBox="1"/>
          <p:nvPr/>
        </p:nvSpPr>
        <p:spPr>
          <a:xfrm>
            <a:off x="8686800" y="4931808"/>
            <a:ext cx="290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CFF"/>
                </a:solidFill>
              </a:rPr>
              <a:t>Input size: </a:t>
            </a:r>
            <a:r>
              <a:rPr lang="en-US" sz="2000" b="1" dirty="0" err="1">
                <a:solidFill>
                  <a:srgbClr val="FF0000"/>
                </a:solidFill>
              </a:rPr>
              <a:t>upto</a:t>
            </a:r>
            <a:r>
              <a:rPr lang="en-US" sz="2000" b="1" dirty="0">
                <a:solidFill>
                  <a:srgbClr val="FF0000"/>
                </a:solidFill>
              </a:rPr>
              <a:t> 128 bytes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5B2418-0D26-D5B3-0050-D6CF06F1C157}"/>
              </a:ext>
            </a:extLst>
          </p:cNvPr>
          <p:cNvSpPr/>
          <p:nvPr/>
        </p:nvSpPr>
        <p:spPr>
          <a:xfrm>
            <a:off x="4901294" y="5498302"/>
            <a:ext cx="715735" cy="265684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620DA-AF6B-6580-8D78-8E30213EEB94}"/>
              </a:ext>
            </a:extLst>
          </p:cNvPr>
          <p:cNvSpPr txBox="1"/>
          <p:nvPr/>
        </p:nvSpPr>
        <p:spPr>
          <a:xfrm>
            <a:off x="8292193" y="5734454"/>
            <a:ext cx="3535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CFF"/>
                </a:solidFill>
              </a:rPr>
              <a:t>Can you make flag to point</a:t>
            </a:r>
          </a:p>
          <a:p>
            <a:r>
              <a:rPr lang="en-US" sz="2000" b="1" dirty="0">
                <a:solidFill>
                  <a:srgbClr val="000CFF"/>
                </a:solidFill>
              </a:rPr>
              <a:t>flag1</a:t>
            </a:r>
          </a:p>
          <a:p>
            <a:r>
              <a:rPr lang="en-US" sz="2000" b="1" dirty="0">
                <a:solidFill>
                  <a:srgbClr val="000CFF"/>
                </a:solidFill>
              </a:rPr>
              <a:t>Not </a:t>
            </a:r>
            <a:r>
              <a:rPr lang="en-US" sz="2000" b="1" dirty="0" err="1">
                <a:solidFill>
                  <a:srgbClr val="000CFF"/>
                </a:solidFill>
              </a:rPr>
              <a:t>fakeflag</a:t>
            </a:r>
            <a:r>
              <a:rPr lang="en-US" sz="2000" b="1" dirty="0">
                <a:solidFill>
                  <a:srgbClr val="000CFF"/>
                </a:solidFill>
              </a:rPr>
              <a:t>??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1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9" grpId="0"/>
      <p:bldP spid="11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D35AC-17AF-25F2-6528-4CBC0DE2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58956-931B-F909-DF1C-BC221C8E2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Address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Fakeflag</a:t>
            </a:r>
            <a:r>
              <a:rPr lang="en-US" dirty="0"/>
              <a:t> is at 0x804877c</a:t>
            </a:r>
          </a:p>
          <a:p>
            <a:r>
              <a:rPr lang="en-US" dirty="0"/>
              <a:t>Flag is at 0x8048760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7D93C-3756-CFBB-11C5-9FA39BD2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7DDB4B4-2AD7-F561-60D3-8080E46A5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914" y="2364128"/>
            <a:ext cx="75184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5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B1DA8-943E-E414-64A1-2BCCDA4E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5170-C52B-105B-C5AD-D1BBB6D5C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&amp;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83302-CB66-0F12-C785-7C71D280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81C5A9D-39FE-366D-6FD1-BB82AAE13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000"/>
            <a:ext cx="5283200" cy="2032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7A8BFA-48E8-A77F-8878-F519BA998427}"/>
              </a:ext>
            </a:extLst>
          </p:cNvPr>
          <p:cNvSpPr/>
          <p:nvPr/>
        </p:nvSpPr>
        <p:spPr>
          <a:xfrm>
            <a:off x="9268427" y="28687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E3F86-81A7-F8AB-4C86-201DC7A971BC}"/>
              </a:ext>
            </a:extLst>
          </p:cNvPr>
          <p:cNvSpPr/>
          <p:nvPr/>
        </p:nvSpPr>
        <p:spPr>
          <a:xfrm>
            <a:off x="9260083" y="1033916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A621B4-E795-5B24-9AAD-2E26667CEACE}"/>
              </a:ext>
            </a:extLst>
          </p:cNvPr>
          <p:cNvSpPr/>
          <p:nvPr/>
        </p:nvSpPr>
        <p:spPr>
          <a:xfrm>
            <a:off x="9260083" y="1519725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7E4D9-26F2-212C-C68D-187A5AE8AD4C}"/>
              </a:ext>
            </a:extLst>
          </p:cNvPr>
          <p:cNvSpPr/>
          <p:nvPr/>
        </p:nvSpPr>
        <p:spPr>
          <a:xfrm>
            <a:off x="9246875" y="3409387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5894AE-3429-087E-B0CE-A2F3C4B02B1B}"/>
              </a:ext>
            </a:extLst>
          </p:cNvPr>
          <p:cNvSpPr/>
          <p:nvPr/>
        </p:nvSpPr>
        <p:spPr>
          <a:xfrm>
            <a:off x="9238792" y="3905498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9F64C2-D77E-0BAD-0CBA-3EDFD4899F82}"/>
              </a:ext>
            </a:extLst>
          </p:cNvPr>
          <p:cNvSpPr txBox="1"/>
          <p:nvPr/>
        </p:nvSpPr>
        <p:spPr>
          <a:xfrm>
            <a:off x="11107006" y="3720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2A615F-6F30-955A-7C84-90920F312489}"/>
              </a:ext>
            </a:extLst>
          </p:cNvPr>
          <p:cNvSpPr/>
          <p:nvPr/>
        </p:nvSpPr>
        <p:spPr>
          <a:xfrm>
            <a:off x="9272445" y="439596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buf</a:t>
            </a:r>
            <a:r>
              <a:rPr lang="en-US" dirty="0"/>
              <a:t>[0..4]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C4DD45-F000-B4FF-5768-8952BC496402}"/>
              </a:ext>
            </a:extLst>
          </p:cNvPr>
          <p:cNvSpPr/>
          <p:nvPr/>
        </p:nvSpPr>
        <p:spPr>
          <a:xfrm>
            <a:off x="9272445" y="389270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buf</a:t>
            </a:r>
            <a:r>
              <a:rPr lang="en-US" dirty="0"/>
              <a:t>[4..8]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293AA7-CB79-8CD6-992A-88A4D1C4794F}"/>
              </a:ext>
            </a:extLst>
          </p:cNvPr>
          <p:cNvSpPr/>
          <p:nvPr/>
        </p:nvSpPr>
        <p:spPr>
          <a:xfrm>
            <a:off x="9275051" y="3411837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buf</a:t>
            </a:r>
            <a:r>
              <a:rPr lang="en-US" dirty="0"/>
              <a:t>[8..12]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9A5B1-D3FB-517A-07CF-ACBAB551B205}"/>
              </a:ext>
            </a:extLst>
          </p:cNvPr>
          <p:cNvSpPr txBox="1"/>
          <p:nvPr/>
        </p:nvSpPr>
        <p:spPr>
          <a:xfrm>
            <a:off x="11330428" y="1887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E2911B-D308-9B15-B130-82E751BDB449}"/>
              </a:ext>
            </a:extLst>
          </p:cNvPr>
          <p:cNvSpPr/>
          <p:nvPr/>
        </p:nvSpPr>
        <p:spPr>
          <a:xfrm>
            <a:off x="9242912" y="439153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81B98-A493-3D17-BAB4-24F5D04E6517}"/>
              </a:ext>
            </a:extLst>
          </p:cNvPr>
          <p:cNvSpPr/>
          <p:nvPr/>
        </p:nvSpPr>
        <p:spPr>
          <a:xfrm>
            <a:off x="9263303" y="4887644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E2CC68-8FDA-EB20-D34F-AD16E3687C43}"/>
              </a:ext>
            </a:extLst>
          </p:cNvPr>
          <p:cNvSpPr/>
          <p:nvPr/>
        </p:nvSpPr>
        <p:spPr>
          <a:xfrm>
            <a:off x="9268426" y="534662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CCA312-F3E6-8B72-26DD-C9DE71D8CF54}"/>
              </a:ext>
            </a:extLst>
          </p:cNvPr>
          <p:cNvCxnSpPr/>
          <p:nvPr/>
        </p:nvCxnSpPr>
        <p:spPr>
          <a:xfrm>
            <a:off x="7765091" y="1998542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FAB820-D5DF-0E32-18A0-DDBA86F0587D}"/>
              </a:ext>
            </a:extLst>
          </p:cNvPr>
          <p:cNvSpPr txBox="1"/>
          <p:nvPr/>
        </p:nvSpPr>
        <p:spPr>
          <a:xfrm>
            <a:off x="7056243" y="180255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ebp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18D28B-4586-33FC-6544-AB1B4B8B7980}"/>
              </a:ext>
            </a:extLst>
          </p:cNvPr>
          <p:cNvSpPr/>
          <p:nvPr/>
        </p:nvSpPr>
        <p:spPr>
          <a:xfrm>
            <a:off x="9276456" y="1018650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 </a:t>
            </a:r>
            <a:r>
              <a:rPr lang="en-US" dirty="0" err="1">
                <a:solidFill>
                  <a:schemeClr val="tx1"/>
                </a:solidFill>
              </a:rPr>
              <a:t>Addr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10AE78-2A4A-F763-BD17-27E6AFB5DA65}"/>
              </a:ext>
            </a:extLst>
          </p:cNvPr>
          <p:cNvSpPr/>
          <p:nvPr/>
        </p:nvSpPr>
        <p:spPr>
          <a:xfrm>
            <a:off x="9275051" y="1521949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Saved EBP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CDF23B-5D64-5D93-0A60-E8C4E65438ED}"/>
              </a:ext>
            </a:extLst>
          </p:cNvPr>
          <p:cNvSpPr/>
          <p:nvPr/>
        </p:nvSpPr>
        <p:spPr>
          <a:xfrm>
            <a:off x="9284977" y="5851784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2 (128)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758FF-B34E-A7D8-392D-5BD6D0E2ADE4}"/>
              </a:ext>
            </a:extLst>
          </p:cNvPr>
          <p:cNvSpPr/>
          <p:nvPr/>
        </p:nvSpPr>
        <p:spPr>
          <a:xfrm>
            <a:off x="9284977" y="6317648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1 (</a:t>
            </a:r>
            <a:r>
              <a:rPr lang="en-US" dirty="0" err="1"/>
              <a:t>buf</a:t>
            </a:r>
            <a:r>
              <a:rPr lang="en-US" dirty="0"/>
              <a:t>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2640E9-8C04-B977-D9CB-BD90EF25E248}"/>
              </a:ext>
            </a:extLst>
          </p:cNvPr>
          <p:cNvCxnSpPr/>
          <p:nvPr/>
        </p:nvCxnSpPr>
        <p:spPr>
          <a:xfrm>
            <a:off x="7852259" y="6803764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D4198C-DD5E-4EE6-8B2B-636A8B053A4E}"/>
              </a:ext>
            </a:extLst>
          </p:cNvPr>
          <p:cNvSpPr txBox="1"/>
          <p:nvPr/>
        </p:nvSpPr>
        <p:spPr>
          <a:xfrm>
            <a:off x="7419185" y="644442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67EFBE-5969-939F-E436-28035A07D3AB}"/>
              </a:ext>
            </a:extLst>
          </p:cNvPr>
          <p:cNvSpPr txBox="1"/>
          <p:nvPr/>
        </p:nvSpPr>
        <p:spPr>
          <a:xfrm>
            <a:off x="11239154" y="297000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ebp</a:t>
            </a:r>
            <a:r>
              <a:rPr lang="en-US" dirty="0"/>
              <a:t>-c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4B018E-98FC-759E-3825-D7C797F869AF}"/>
              </a:ext>
            </a:extLst>
          </p:cNvPr>
          <p:cNvSpPr txBox="1"/>
          <p:nvPr/>
        </p:nvSpPr>
        <p:spPr>
          <a:xfrm>
            <a:off x="11171026" y="349494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F0EA5B-5A75-A221-FC85-7949A19FBB7F}"/>
              </a:ext>
            </a:extLst>
          </p:cNvPr>
          <p:cNvSpPr txBox="1"/>
          <p:nvPr/>
        </p:nvSpPr>
        <p:spPr>
          <a:xfrm>
            <a:off x="11199371" y="396673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262C42-952E-3DB7-808B-944A1A94AF45}"/>
              </a:ext>
            </a:extLst>
          </p:cNvPr>
          <p:cNvSpPr txBox="1"/>
          <p:nvPr/>
        </p:nvSpPr>
        <p:spPr>
          <a:xfrm>
            <a:off x="11356981" y="633343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AF83FC-1707-C272-737D-50D7D49929A9}"/>
              </a:ext>
            </a:extLst>
          </p:cNvPr>
          <p:cNvSpPr txBox="1"/>
          <p:nvPr/>
        </p:nvSpPr>
        <p:spPr>
          <a:xfrm>
            <a:off x="11318078" y="588165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3B72B1-18D9-5654-6A63-8FFDBFECF864}"/>
              </a:ext>
            </a:extLst>
          </p:cNvPr>
          <p:cNvSpPr/>
          <p:nvPr/>
        </p:nvSpPr>
        <p:spPr>
          <a:xfrm>
            <a:off x="9265251" y="2498316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A7E60F-AF3F-E36F-3CF8-D9E27286397C}"/>
              </a:ext>
            </a:extLst>
          </p:cNvPr>
          <p:cNvSpPr/>
          <p:nvPr/>
        </p:nvSpPr>
        <p:spPr>
          <a:xfrm>
            <a:off x="9272444" y="536881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038AF1-A20F-F9FA-4D17-17A755AF8993}"/>
              </a:ext>
            </a:extLst>
          </p:cNvPr>
          <p:cNvSpPr/>
          <p:nvPr/>
        </p:nvSpPr>
        <p:spPr>
          <a:xfrm>
            <a:off x="9274067" y="5368462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3 (stdin)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FD3F8-4691-5971-143F-FA815ECA5FBD}"/>
              </a:ext>
            </a:extLst>
          </p:cNvPr>
          <p:cNvSpPr txBox="1"/>
          <p:nvPr/>
        </p:nvSpPr>
        <p:spPr>
          <a:xfrm>
            <a:off x="11310409" y="538986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esp+8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C838118-FF94-615F-8C59-6E9E5492C711}"/>
              </a:ext>
            </a:extLst>
          </p:cNvPr>
          <p:cNvSpPr/>
          <p:nvPr/>
        </p:nvSpPr>
        <p:spPr>
          <a:xfrm>
            <a:off x="9260083" y="2898100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Flag = </a:t>
            </a:r>
            <a:r>
              <a:rPr lang="en-US" dirty="0" err="1"/>
              <a:t>fakeflag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283EFB-8A2F-2F7E-E532-53A2C864835E}"/>
              </a:ext>
            </a:extLst>
          </p:cNvPr>
          <p:cNvSpPr/>
          <p:nvPr/>
        </p:nvSpPr>
        <p:spPr>
          <a:xfrm>
            <a:off x="9268426" y="1997059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534D8C-56FE-53DD-1B38-B567D9F496BE}"/>
              </a:ext>
            </a:extLst>
          </p:cNvPr>
          <p:cNvSpPr txBox="1"/>
          <p:nvPr/>
        </p:nvSpPr>
        <p:spPr>
          <a:xfrm>
            <a:off x="11239154" y="444500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ebp-18</a:t>
            </a:r>
          </a:p>
        </p:txBody>
      </p:sp>
    </p:spTree>
    <p:extLst>
      <p:ext uri="{BB962C8B-B14F-4D97-AF65-F5344CB8AC3E}">
        <p14:creationId xmlns:p14="http://schemas.microsoft.com/office/powerpoint/2010/main" val="4028011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097D-3DC0-4E6D-7BE3-0A787CD0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have Quiz 2 on 11/22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62DDB-4F6A-3D0E-D241-0409C5781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Quiz 2</a:t>
            </a:r>
          </a:p>
          <a:p>
            <a:pPr lvl="1"/>
            <a:r>
              <a:rPr lang="en-US" dirty="0"/>
              <a:t>Will be opened at 11/22 8:30 am</a:t>
            </a:r>
          </a:p>
          <a:p>
            <a:pPr lvl="1"/>
            <a:r>
              <a:rPr lang="en-US" dirty="0"/>
              <a:t>Ends at 11/28 11:59 pm</a:t>
            </a:r>
          </a:p>
          <a:p>
            <a:pPr lvl="1"/>
            <a:r>
              <a:rPr lang="en-US" dirty="0"/>
              <a:t>3 attempts</a:t>
            </a:r>
          </a:p>
          <a:p>
            <a:pPr lvl="1"/>
            <a:r>
              <a:rPr lang="en-US" dirty="0"/>
              <a:t>Takes the highest score</a:t>
            </a:r>
          </a:p>
          <a:p>
            <a:pPr lvl="1"/>
            <a:r>
              <a:rPr lang="en-US" dirty="0"/>
              <a:t>You can refer to any class materials during taking the quiz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EC75C-C720-855E-36D6-4D757229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918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B1DA8-943E-E414-64A1-2BCCDA4E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5170-C52B-105B-C5AD-D1BBB6D5C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&amp;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83302-CB66-0F12-C785-7C71D280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81C5A9D-39FE-366D-6FD1-BB82AAE13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000"/>
            <a:ext cx="5283200" cy="2032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7A8BFA-48E8-A77F-8878-F519BA998427}"/>
              </a:ext>
            </a:extLst>
          </p:cNvPr>
          <p:cNvSpPr/>
          <p:nvPr/>
        </p:nvSpPr>
        <p:spPr>
          <a:xfrm>
            <a:off x="9268427" y="28687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E3F86-81A7-F8AB-4C86-201DC7A971BC}"/>
              </a:ext>
            </a:extLst>
          </p:cNvPr>
          <p:cNvSpPr/>
          <p:nvPr/>
        </p:nvSpPr>
        <p:spPr>
          <a:xfrm>
            <a:off x="9260083" y="1033916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A621B4-E795-5B24-9AAD-2E26667CEACE}"/>
              </a:ext>
            </a:extLst>
          </p:cNvPr>
          <p:cNvSpPr/>
          <p:nvPr/>
        </p:nvSpPr>
        <p:spPr>
          <a:xfrm>
            <a:off x="9260083" y="1519725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7E4D9-26F2-212C-C68D-187A5AE8AD4C}"/>
              </a:ext>
            </a:extLst>
          </p:cNvPr>
          <p:cNvSpPr/>
          <p:nvPr/>
        </p:nvSpPr>
        <p:spPr>
          <a:xfrm>
            <a:off x="9246875" y="3409387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5894AE-3429-087E-B0CE-A2F3C4B02B1B}"/>
              </a:ext>
            </a:extLst>
          </p:cNvPr>
          <p:cNvSpPr/>
          <p:nvPr/>
        </p:nvSpPr>
        <p:spPr>
          <a:xfrm>
            <a:off x="9238792" y="3905498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9F64C2-D77E-0BAD-0CBA-3EDFD4899F82}"/>
              </a:ext>
            </a:extLst>
          </p:cNvPr>
          <p:cNvSpPr txBox="1"/>
          <p:nvPr/>
        </p:nvSpPr>
        <p:spPr>
          <a:xfrm>
            <a:off x="11107006" y="3720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2A615F-6F30-955A-7C84-90920F312489}"/>
              </a:ext>
            </a:extLst>
          </p:cNvPr>
          <p:cNvSpPr/>
          <p:nvPr/>
        </p:nvSpPr>
        <p:spPr>
          <a:xfrm>
            <a:off x="9272445" y="439596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buf</a:t>
            </a:r>
            <a:r>
              <a:rPr lang="en-US" dirty="0"/>
              <a:t>[0..4]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C4DD45-F000-B4FF-5768-8952BC496402}"/>
              </a:ext>
            </a:extLst>
          </p:cNvPr>
          <p:cNvSpPr/>
          <p:nvPr/>
        </p:nvSpPr>
        <p:spPr>
          <a:xfrm>
            <a:off x="9272445" y="389270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buf</a:t>
            </a:r>
            <a:r>
              <a:rPr lang="en-US" dirty="0"/>
              <a:t>[4..8]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293AA7-CB79-8CD6-992A-88A4D1C4794F}"/>
              </a:ext>
            </a:extLst>
          </p:cNvPr>
          <p:cNvSpPr/>
          <p:nvPr/>
        </p:nvSpPr>
        <p:spPr>
          <a:xfrm>
            <a:off x="9275051" y="3411837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buf</a:t>
            </a:r>
            <a:r>
              <a:rPr lang="en-US" dirty="0"/>
              <a:t>[8..12]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9A5B1-D3FB-517A-07CF-ACBAB551B205}"/>
              </a:ext>
            </a:extLst>
          </p:cNvPr>
          <p:cNvSpPr txBox="1"/>
          <p:nvPr/>
        </p:nvSpPr>
        <p:spPr>
          <a:xfrm>
            <a:off x="11330428" y="1887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E2911B-D308-9B15-B130-82E751BDB449}"/>
              </a:ext>
            </a:extLst>
          </p:cNvPr>
          <p:cNvSpPr/>
          <p:nvPr/>
        </p:nvSpPr>
        <p:spPr>
          <a:xfrm>
            <a:off x="9242912" y="439153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81B98-A493-3D17-BAB4-24F5D04E6517}"/>
              </a:ext>
            </a:extLst>
          </p:cNvPr>
          <p:cNvSpPr/>
          <p:nvPr/>
        </p:nvSpPr>
        <p:spPr>
          <a:xfrm>
            <a:off x="9263303" y="4887644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E2CC68-8FDA-EB20-D34F-AD16E3687C43}"/>
              </a:ext>
            </a:extLst>
          </p:cNvPr>
          <p:cNvSpPr/>
          <p:nvPr/>
        </p:nvSpPr>
        <p:spPr>
          <a:xfrm>
            <a:off x="9268426" y="534662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CCA312-F3E6-8B72-26DD-C9DE71D8CF54}"/>
              </a:ext>
            </a:extLst>
          </p:cNvPr>
          <p:cNvCxnSpPr/>
          <p:nvPr/>
        </p:nvCxnSpPr>
        <p:spPr>
          <a:xfrm>
            <a:off x="7765091" y="1998542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FAB820-D5DF-0E32-18A0-DDBA86F0587D}"/>
              </a:ext>
            </a:extLst>
          </p:cNvPr>
          <p:cNvSpPr txBox="1"/>
          <p:nvPr/>
        </p:nvSpPr>
        <p:spPr>
          <a:xfrm>
            <a:off x="7056243" y="180255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ebp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18D28B-4586-33FC-6544-AB1B4B8B7980}"/>
              </a:ext>
            </a:extLst>
          </p:cNvPr>
          <p:cNvSpPr/>
          <p:nvPr/>
        </p:nvSpPr>
        <p:spPr>
          <a:xfrm>
            <a:off x="9276456" y="1018650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 </a:t>
            </a:r>
            <a:r>
              <a:rPr lang="en-US" dirty="0" err="1">
                <a:solidFill>
                  <a:schemeClr val="tx1"/>
                </a:solidFill>
              </a:rPr>
              <a:t>Addr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10AE78-2A4A-F763-BD17-27E6AFB5DA65}"/>
              </a:ext>
            </a:extLst>
          </p:cNvPr>
          <p:cNvSpPr/>
          <p:nvPr/>
        </p:nvSpPr>
        <p:spPr>
          <a:xfrm>
            <a:off x="9275051" y="1521949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Saved EBP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CDF23B-5D64-5D93-0A60-E8C4E65438ED}"/>
              </a:ext>
            </a:extLst>
          </p:cNvPr>
          <p:cNvSpPr/>
          <p:nvPr/>
        </p:nvSpPr>
        <p:spPr>
          <a:xfrm>
            <a:off x="9284977" y="5851784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2 (128)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758FF-B34E-A7D8-392D-5BD6D0E2ADE4}"/>
              </a:ext>
            </a:extLst>
          </p:cNvPr>
          <p:cNvSpPr/>
          <p:nvPr/>
        </p:nvSpPr>
        <p:spPr>
          <a:xfrm>
            <a:off x="9284977" y="6317648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1 (</a:t>
            </a:r>
            <a:r>
              <a:rPr lang="en-US" dirty="0" err="1"/>
              <a:t>buf</a:t>
            </a:r>
            <a:r>
              <a:rPr lang="en-US" dirty="0"/>
              <a:t>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2640E9-8C04-B977-D9CB-BD90EF25E248}"/>
              </a:ext>
            </a:extLst>
          </p:cNvPr>
          <p:cNvCxnSpPr/>
          <p:nvPr/>
        </p:nvCxnSpPr>
        <p:spPr>
          <a:xfrm>
            <a:off x="7852259" y="6803764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D4198C-DD5E-4EE6-8B2B-636A8B053A4E}"/>
              </a:ext>
            </a:extLst>
          </p:cNvPr>
          <p:cNvSpPr txBox="1"/>
          <p:nvPr/>
        </p:nvSpPr>
        <p:spPr>
          <a:xfrm>
            <a:off x="7419185" y="644442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67EFBE-5969-939F-E436-28035A07D3AB}"/>
              </a:ext>
            </a:extLst>
          </p:cNvPr>
          <p:cNvSpPr txBox="1"/>
          <p:nvPr/>
        </p:nvSpPr>
        <p:spPr>
          <a:xfrm>
            <a:off x="11239154" y="297000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ebp</a:t>
            </a:r>
            <a:r>
              <a:rPr lang="en-US" dirty="0"/>
              <a:t>-c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4B018E-98FC-759E-3825-D7C797F869AF}"/>
              </a:ext>
            </a:extLst>
          </p:cNvPr>
          <p:cNvSpPr txBox="1"/>
          <p:nvPr/>
        </p:nvSpPr>
        <p:spPr>
          <a:xfrm>
            <a:off x="11171026" y="349494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F0EA5B-5A75-A221-FC85-7949A19FBB7F}"/>
              </a:ext>
            </a:extLst>
          </p:cNvPr>
          <p:cNvSpPr txBox="1"/>
          <p:nvPr/>
        </p:nvSpPr>
        <p:spPr>
          <a:xfrm>
            <a:off x="11199371" y="396673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262C42-952E-3DB7-808B-944A1A94AF45}"/>
              </a:ext>
            </a:extLst>
          </p:cNvPr>
          <p:cNvSpPr txBox="1"/>
          <p:nvPr/>
        </p:nvSpPr>
        <p:spPr>
          <a:xfrm>
            <a:off x="11356981" y="633343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AF83FC-1707-C272-737D-50D7D49929A9}"/>
              </a:ext>
            </a:extLst>
          </p:cNvPr>
          <p:cNvSpPr txBox="1"/>
          <p:nvPr/>
        </p:nvSpPr>
        <p:spPr>
          <a:xfrm>
            <a:off x="11318078" y="588165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3B72B1-18D9-5654-6A63-8FFDBFECF864}"/>
              </a:ext>
            </a:extLst>
          </p:cNvPr>
          <p:cNvSpPr/>
          <p:nvPr/>
        </p:nvSpPr>
        <p:spPr>
          <a:xfrm>
            <a:off x="9265251" y="2498316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A7E60F-AF3F-E36F-3CF8-D9E27286397C}"/>
              </a:ext>
            </a:extLst>
          </p:cNvPr>
          <p:cNvSpPr/>
          <p:nvPr/>
        </p:nvSpPr>
        <p:spPr>
          <a:xfrm>
            <a:off x="9272444" y="536881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038AF1-A20F-F9FA-4D17-17A755AF8993}"/>
              </a:ext>
            </a:extLst>
          </p:cNvPr>
          <p:cNvSpPr/>
          <p:nvPr/>
        </p:nvSpPr>
        <p:spPr>
          <a:xfrm>
            <a:off x="9274067" y="5368462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3 (stdin)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FD3F8-4691-5971-143F-FA815ECA5FBD}"/>
              </a:ext>
            </a:extLst>
          </p:cNvPr>
          <p:cNvSpPr txBox="1"/>
          <p:nvPr/>
        </p:nvSpPr>
        <p:spPr>
          <a:xfrm>
            <a:off x="11310409" y="538986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esp+8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C838118-FF94-615F-8C59-6E9E5492C711}"/>
              </a:ext>
            </a:extLst>
          </p:cNvPr>
          <p:cNvSpPr/>
          <p:nvPr/>
        </p:nvSpPr>
        <p:spPr>
          <a:xfrm>
            <a:off x="9260083" y="2898100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Flag = </a:t>
            </a:r>
            <a:r>
              <a:rPr lang="en-US" dirty="0" err="1"/>
              <a:t>fakeflag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283EFB-8A2F-2F7E-E532-53A2C864835E}"/>
              </a:ext>
            </a:extLst>
          </p:cNvPr>
          <p:cNvSpPr/>
          <p:nvPr/>
        </p:nvSpPr>
        <p:spPr>
          <a:xfrm>
            <a:off x="9268426" y="1997059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534D8C-56FE-53DD-1B38-B567D9F496BE}"/>
              </a:ext>
            </a:extLst>
          </p:cNvPr>
          <p:cNvSpPr txBox="1"/>
          <p:nvPr/>
        </p:nvSpPr>
        <p:spPr>
          <a:xfrm>
            <a:off x="11239154" y="444500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ebp-18</a:t>
            </a:r>
          </a:p>
        </p:txBody>
      </p:sp>
      <p:pic>
        <p:nvPicPr>
          <p:cNvPr id="44" name="Picture 43" descr="A picture containing table&#10;&#10;Description automatically generated">
            <a:extLst>
              <a:ext uri="{FF2B5EF4-FFF2-40B4-BE49-F238E27FC236}">
                <a16:creationId xmlns:a16="http://schemas.microsoft.com/office/drawing/2014/main" id="{4BBBF60D-FA01-9C22-FEEC-1B064A71D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403" y="4690860"/>
            <a:ext cx="6565900" cy="1752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766FAC-C32B-F80E-A133-E4BB91E1E6D9}"/>
              </a:ext>
            </a:extLst>
          </p:cNvPr>
          <p:cNvSpPr/>
          <p:nvPr/>
        </p:nvSpPr>
        <p:spPr>
          <a:xfrm>
            <a:off x="506186" y="3657601"/>
            <a:ext cx="3118757" cy="28055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156113-DEB6-487F-34AD-E38AAAE315A9}"/>
              </a:ext>
            </a:extLst>
          </p:cNvPr>
          <p:cNvSpPr/>
          <p:nvPr/>
        </p:nvSpPr>
        <p:spPr>
          <a:xfrm>
            <a:off x="2641600" y="4707190"/>
            <a:ext cx="3118757" cy="77454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C26336-7014-604D-DAA1-F7CAD45E4184}"/>
              </a:ext>
            </a:extLst>
          </p:cNvPr>
          <p:cNvSpPr txBox="1"/>
          <p:nvPr/>
        </p:nvSpPr>
        <p:spPr>
          <a:xfrm>
            <a:off x="6858000" y="4865914"/>
            <a:ext cx="1147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Push stdin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11140B-79A5-95E3-75A2-6766B0BFC621}"/>
              </a:ext>
            </a:extLst>
          </p:cNvPr>
          <p:cNvSpPr/>
          <p:nvPr/>
        </p:nvSpPr>
        <p:spPr>
          <a:xfrm>
            <a:off x="2650741" y="5481106"/>
            <a:ext cx="3118757" cy="24648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BD5F91-ECDF-4C0B-4CC8-A8C60973EC33}"/>
              </a:ext>
            </a:extLst>
          </p:cNvPr>
          <p:cNvSpPr txBox="1"/>
          <p:nvPr/>
        </p:nvSpPr>
        <p:spPr>
          <a:xfrm>
            <a:off x="6718918" y="5431851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Push 128 == 0x80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541BCF3-B510-D5C5-4552-F7D1F2654A62}"/>
              </a:ext>
            </a:extLst>
          </p:cNvPr>
          <p:cNvSpPr/>
          <p:nvPr/>
        </p:nvSpPr>
        <p:spPr>
          <a:xfrm>
            <a:off x="2659882" y="5709477"/>
            <a:ext cx="3118757" cy="49056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C3E2A0-9952-D65D-3002-40B2E4B00544}"/>
              </a:ext>
            </a:extLst>
          </p:cNvPr>
          <p:cNvSpPr txBox="1"/>
          <p:nvPr/>
        </p:nvSpPr>
        <p:spPr>
          <a:xfrm>
            <a:off x="6707970" y="5830705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Push </a:t>
            </a:r>
            <a:r>
              <a:rPr lang="en-US" dirty="0" err="1">
                <a:solidFill>
                  <a:srgbClr val="FF0000"/>
                </a:solidFill>
              </a:rPr>
              <a:t>buf</a:t>
            </a:r>
            <a:r>
              <a:rPr lang="en-US" dirty="0">
                <a:solidFill>
                  <a:srgbClr val="FF0000"/>
                </a:solidFill>
              </a:rPr>
              <a:t> = ebp-0x18</a:t>
            </a:r>
          </a:p>
        </p:txBody>
      </p:sp>
    </p:spTree>
    <p:extLst>
      <p:ext uri="{BB962C8B-B14F-4D97-AF65-F5344CB8AC3E}">
        <p14:creationId xmlns:p14="http://schemas.microsoft.com/office/powerpoint/2010/main" val="1597291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B1DA8-943E-E414-64A1-2BCCDA4E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5170-C52B-105B-C5AD-D1BBB6D5C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&amp;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83302-CB66-0F12-C785-7C71D280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81C5A9D-39FE-366D-6FD1-BB82AAE13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000"/>
            <a:ext cx="5283200" cy="2032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7A8BFA-48E8-A77F-8878-F519BA998427}"/>
              </a:ext>
            </a:extLst>
          </p:cNvPr>
          <p:cNvSpPr/>
          <p:nvPr/>
        </p:nvSpPr>
        <p:spPr>
          <a:xfrm>
            <a:off x="9268427" y="28687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E3F86-81A7-F8AB-4C86-201DC7A971BC}"/>
              </a:ext>
            </a:extLst>
          </p:cNvPr>
          <p:cNvSpPr/>
          <p:nvPr/>
        </p:nvSpPr>
        <p:spPr>
          <a:xfrm>
            <a:off x="9260083" y="1033916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A621B4-E795-5B24-9AAD-2E26667CEACE}"/>
              </a:ext>
            </a:extLst>
          </p:cNvPr>
          <p:cNvSpPr/>
          <p:nvPr/>
        </p:nvSpPr>
        <p:spPr>
          <a:xfrm>
            <a:off x="9260083" y="1519725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7E4D9-26F2-212C-C68D-187A5AE8AD4C}"/>
              </a:ext>
            </a:extLst>
          </p:cNvPr>
          <p:cNvSpPr/>
          <p:nvPr/>
        </p:nvSpPr>
        <p:spPr>
          <a:xfrm>
            <a:off x="9246875" y="3409387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5894AE-3429-087E-B0CE-A2F3C4B02B1B}"/>
              </a:ext>
            </a:extLst>
          </p:cNvPr>
          <p:cNvSpPr/>
          <p:nvPr/>
        </p:nvSpPr>
        <p:spPr>
          <a:xfrm>
            <a:off x="9238792" y="3905498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9F64C2-D77E-0BAD-0CBA-3EDFD4899F82}"/>
              </a:ext>
            </a:extLst>
          </p:cNvPr>
          <p:cNvSpPr txBox="1"/>
          <p:nvPr/>
        </p:nvSpPr>
        <p:spPr>
          <a:xfrm>
            <a:off x="11107006" y="3720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2A615F-6F30-955A-7C84-90920F312489}"/>
              </a:ext>
            </a:extLst>
          </p:cNvPr>
          <p:cNvSpPr/>
          <p:nvPr/>
        </p:nvSpPr>
        <p:spPr>
          <a:xfrm>
            <a:off x="9272445" y="439596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buf</a:t>
            </a:r>
            <a:r>
              <a:rPr lang="en-US" dirty="0"/>
              <a:t>[0..4]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C4DD45-F000-B4FF-5768-8952BC496402}"/>
              </a:ext>
            </a:extLst>
          </p:cNvPr>
          <p:cNvSpPr/>
          <p:nvPr/>
        </p:nvSpPr>
        <p:spPr>
          <a:xfrm>
            <a:off x="9272445" y="389270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buf</a:t>
            </a:r>
            <a:r>
              <a:rPr lang="en-US" dirty="0"/>
              <a:t>[4..8]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293AA7-CB79-8CD6-992A-88A4D1C4794F}"/>
              </a:ext>
            </a:extLst>
          </p:cNvPr>
          <p:cNvSpPr/>
          <p:nvPr/>
        </p:nvSpPr>
        <p:spPr>
          <a:xfrm>
            <a:off x="9275051" y="3411837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buf</a:t>
            </a:r>
            <a:r>
              <a:rPr lang="en-US" dirty="0"/>
              <a:t>[8..12]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9A5B1-D3FB-517A-07CF-ACBAB551B205}"/>
              </a:ext>
            </a:extLst>
          </p:cNvPr>
          <p:cNvSpPr txBox="1"/>
          <p:nvPr/>
        </p:nvSpPr>
        <p:spPr>
          <a:xfrm>
            <a:off x="11330428" y="1887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E2911B-D308-9B15-B130-82E751BDB449}"/>
              </a:ext>
            </a:extLst>
          </p:cNvPr>
          <p:cNvSpPr/>
          <p:nvPr/>
        </p:nvSpPr>
        <p:spPr>
          <a:xfrm>
            <a:off x="9242912" y="439153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81B98-A493-3D17-BAB4-24F5D04E6517}"/>
              </a:ext>
            </a:extLst>
          </p:cNvPr>
          <p:cNvSpPr/>
          <p:nvPr/>
        </p:nvSpPr>
        <p:spPr>
          <a:xfrm>
            <a:off x="9263303" y="4887644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E2CC68-8FDA-EB20-D34F-AD16E3687C43}"/>
              </a:ext>
            </a:extLst>
          </p:cNvPr>
          <p:cNvSpPr/>
          <p:nvPr/>
        </p:nvSpPr>
        <p:spPr>
          <a:xfrm>
            <a:off x="9268426" y="534662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CCA312-F3E6-8B72-26DD-C9DE71D8CF54}"/>
              </a:ext>
            </a:extLst>
          </p:cNvPr>
          <p:cNvCxnSpPr/>
          <p:nvPr/>
        </p:nvCxnSpPr>
        <p:spPr>
          <a:xfrm>
            <a:off x="7765091" y="1998542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FAB820-D5DF-0E32-18A0-DDBA86F0587D}"/>
              </a:ext>
            </a:extLst>
          </p:cNvPr>
          <p:cNvSpPr txBox="1"/>
          <p:nvPr/>
        </p:nvSpPr>
        <p:spPr>
          <a:xfrm>
            <a:off x="7056243" y="180255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ebp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18D28B-4586-33FC-6544-AB1B4B8B7980}"/>
              </a:ext>
            </a:extLst>
          </p:cNvPr>
          <p:cNvSpPr/>
          <p:nvPr/>
        </p:nvSpPr>
        <p:spPr>
          <a:xfrm>
            <a:off x="9276456" y="1018650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 </a:t>
            </a:r>
            <a:r>
              <a:rPr lang="en-US" dirty="0" err="1">
                <a:solidFill>
                  <a:schemeClr val="tx1"/>
                </a:solidFill>
              </a:rPr>
              <a:t>Addr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10AE78-2A4A-F763-BD17-27E6AFB5DA65}"/>
              </a:ext>
            </a:extLst>
          </p:cNvPr>
          <p:cNvSpPr/>
          <p:nvPr/>
        </p:nvSpPr>
        <p:spPr>
          <a:xfrm>
            <a:off x="9275051" y="1521949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Saved EBP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CDF23B-5D64-5D93-0A60-E8C4E65438ED}"/>
              </a:ext>
            </a:extLst>
          </p:cNvPr>
          <p:cNvSpPr/>
          <p:nvPr/>
        </p:nvSpPr>
        <p:spPr>
          <a:xfrm>
            <a:off x="9284977" y="5851784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2 (flag)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758FF-B34E-A7D8-392D-5BD6D0E2ADE4}"/>
              </a:ext>
            </a:extLst>
          </p:cNvPr>
          <p:cNvSpPr/>
          <p:nvPr/>
        </p:nvSpPr>
        <p:spPr>
          <a:xfrm>
            <a:off x="9284977" y="6317648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1 (string)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2640E9-8C04-B977-D9CB-BD90EF25E248}"/>
              </a:ext>
            </a:extLst>
          </p:cNvPr>
          <p:cNvCxnSpPr/>
          <p:nvPr/>
        </p:nvCxnSpPr>
        <p:spPr>
          <a:xfrm>
            <a:off x="7852259" y="6803764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D4198C-DD5E-4EE6-8B2B-636A8B053A4E}"/>
              </a:ext>
            </a:extLst>
          </p:cNvPr>
          <p:cNvSpPr txBox="1"/>
          <p:nvPr/>
        </p:nvSpPr>
        <p:spPr>
          <a:xfrm>
            <a:off x="7419185" y="644442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67EFBE-5969-939F-E436-28035A07D3AB}"/>
              </a:ext>
            </a:extLst>
          </p:cNvPr>
          <p:cNvSpPr txBox="1"/>
          <p:nvPr/>
        </p:nvSpPr>
        <p:spPr>
          <a:xfrm>
            <a:off x="11239154" y="297000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ebp</a:t>
            </a:r>
            <a:r>
              <a:rPr lang="en-US" dirty="0"/>
              <a:t>-c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4B018E-98FC-759E-3825-D7C797F869AF}"/>
              </a:ext>
            </a:extLst>
          </p:cNvPr>
          <p:cNvSpPr txBox="1"/>
          <p:nvPr/>
        </p:nvSpPr>
        <p:spPr>
          <a:xfrm>
            <a:off x="11171026" y="349494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F0EA5B-5A75-A221-FC85-7949A19FBB7F}"/>
              </a:ext>
            </a:extLst>
          </p:cNvPr>
          <p:cNvSpPr txBox="1"/>
          <p:nvPr/>
        </p:nvSpPr>
        <p:spPr>
          <a:xfrm>
            <a:off x="11199371" y="396673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262C42-952E-3DB7-808B-944A1A94AF45}"/>
              </a:ext>
            </a:extLst>
          </p:cNvPr>
          <p:cNvSpPr txBox="1"/>
          <p:nvPr/>
        </p:nvSpPr>
        <p:spPr>
          <a:xfrm>
            <a:off x="11356981" y="633343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AF83FC-1707-C272-737D-50D7D49929A9}"/>
              </a:ext>
            </a:extLst>
          </p:cNvPr>
          <p:cNvSpPr txBox="1"/>
          <p:nvPr/>
        </p:nvSpPr>
        <p:spPr>
          <a:xfrm>
            <a:off x="11318078" y="588165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3B72B1-18D9-5654-6A63-8FFDBFECF864}"/>
              </a:ext>
            </a:extLst>
          </p:cNvPr>
          <p:cNvSpPr/>
          <p:nvPr/>
        </p:nvSpPr>
        <p:spPr>
          <a:xfrm>
            <a:off x="9265251" y="2498316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A7E60F-AF3F-E36F-3CF8-D9E27286397C}"/>
              </a:ext>
            </a:extLst>
          </p:cNvPr>
          <p:cNvSpPr/>
          <p:nvPr/>
        </p:nvSpPr>
        <p:spPr>
          <a:xfrm>
            <a:off x="9272444" y="536881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FD3F8-4691-5971-143F-FA815ECA5FBD}"/>
              </a:ext>
            </a:extLst>
          </p:cNvPr>
          <p:cNvSpPr txBox="1"/>
          <p:nvPr/>
        </p:nvSpPr>
        <p:spPr>
          <a:xfrm>
            <a:off x="11310409" y="538986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esp+8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C838118-FF94-615F-8C59-6E9E5492C711}"/>
              </a:ext>
            </a:extLst>
          </p:cNvPr>
          <p:cNvSpPr/>
          <p:nvPr/>
        </p:nvSpPr>
        <p:spPr>
          <a:xfrm>
            <a:off x="9260083" y="2898100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Flag = </a:t>
            </a:r>
            <a:r>
              <a:rPr lang="en-US" dirty="0" err="1"/>
              <a:t>fakeflag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283EFB-8A2F-2F7E-E532-53A2C864835E}"/>
              </a:ext>
            </a:extLst>
          </p:cNvPr>
          <p:cNvSpPr/>
          <p:nvPr/>
        </p:nvSpPr>
        <p:spPr>
          <a:xfrm>
            <a:off x="9268426" y="1997059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534D8C-56FE-53DD-1B38-B567D9F496BE}"/>
              </a:ext>
            </a:extLst>
          </p:cNvPr>
          <p:cNvSpPr txBox="1"/>
          <p:nvPr/>
        </p:nvSpPr>
        <p:spPr>
          <a:xfrm>
            <a:off x="11239154" y="444500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766FAC-C32B-F80E-A133-E4BB91E1E6D9}"/>
              </a:ext>
            </a:extLst>
          </p:cNvPr>
          <p:cNvSpPr/>
          <p:nvPr/>
        </p:nvSpPr>
        <p:spPr>
          <a:xfrm>
            <a:off x="506186" y="3886202"/>
            <a:ext cx="4506685" cy="33489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C26336-7014-604D-DAA1-F7CAD45E4184}"/>
              </a:ext>
            </a:extLst>
          </p:cNvPr>
          <p:cNvSpPr txBox="1"/>
          <p:nvPr/>
        </p:nvSpPr>
        <p:spPr>
          <a:xfrm>
            <a:off x="6858000" y="4865914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Push flag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6B01144-CE25-4E02-AC8B-448B874BA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06" y="4847896"/>
            <a:ext cx="6565900" cy="7747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69C67551-B796-D4EA-E9EA-1EE5F1C421F6}"/>
              </a:ext>
            </a:extLst>
          </p:cNvPr>
          <p:cNvSpPr/>
          <p:nvPr/>
        </p:nvSpPr>
        <p:spPr>
          <a:xfrm>
            <a:off x="35380" y="4882243"/>
            <a:ext cx="4977491" cy="2360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07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B1DA8-943E-E414-64A1-2BCCDA4E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you type</a:t>
            </a:r>
            <a:br>
              <a:rPr lang="en-US" dirty="0"/>
            </a:br>
            <a:r>
              <a:rPr lang="en-US" dirty="0"/>
              <a:t>11 bytes of ‘A’s and ‘\x00’?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5170-C52B-105B-C5AD-D1BBB6D5C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If I type “A”*11, then </a:t>
            </a:r>
            <a:r>
              <a:rPr lang="en-US" dirty="0" err="1"/>
              <a:t>fgets</a:t>
            </a:r>
            <a:r>
              <a:rPr lang="en-US" dirty="0"/>
              <a:t> attach ’\x00’ at the 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83302-CB66-0F12-C785-7C71D280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7A8BFA-48E8-A77F-8878-F519BA998427}"/>
              </a:ext>
            </a:extLst>
          </p:cNvPr>
          <p:cNvSpPr/>
          <p:nvPr/>
        </p:nvSpPr>
        <p:spPr>
          <a:xfrm>
            <a:off x="9268427" y="28687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E3F86-81A7-F8AB-4C86-201DC7A971BC}"/>
              </a:ext>
            </a:extLst>
          </p:cNvPr>
          <p:cNvSpPr/>
          <p:nvPr/>
        </p:nvSpPr>
        <p:spPr>
          <a:xfrm>
            <a:off x="9260083" y="1033916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A621B4-E795-5B24-9AAD-2E26667CEACE}"/>
              </a:ext>
            </a:extLst>
          </p:cNvPr>
          <p:cNvSpPr/>
          <p:nvPr/>
        </p:nvSpPr>
        <p:spPr>
          <a:xfrm>
            <a:off x="9260083" y="1519725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7E4D9-26F2-212C-C68D-187A5AE8AD4C}"/>
              </a:ext>
            </a:extLst>
          </p:cNvPr>
          <p:cNvSpPr/>
          <p:nvPr/>
        </p:nvSpPr>
        <p:spPr>
          <a:xfrm>
            <a:off x="9246875" y="3409387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5894AE-3429-087E-B0CE-A2F3C4B02B1B}"/>
              </a:ext>
            </a:extLst>
          </p:cNvPr>
          <p:cNvSpPr/>
          <p:nvPr/>
        </p:nvSpPr>
        <p:spPr>
          <a:xfrm>
            <a:off x="9238792" y="3905498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9F64C2-D77E-0BAD-0CBA-3EDFD4899F82}"/>
              </a:ext>
            </a:extLst>
          </p:cNvPr>
          <p:cNvSpPr txBox="1"/>
          <p:nvPr/>
        </p:nvSpPr>
        <p:spPr>
          <a:xfrm>
            <a:off x="11107006" y="3720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2A615F-6F30-955A-7C84-90920F312489}"/>
              </a:ext>
            </a:extLst>
          </p:cNvPr>
          <p:cNvSpPr/>
          <p:nvPr/>
        </p:nvSpPr>
        <p:spPr>
          <a:xfrm>
            <a:off x="9272445" y="439596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buf</a:t>
            </a:r>
            <a:r>
              <a:rPr lang="en-US" dirty="0"/>
              <a:t>[0..4]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C4DD45-F000-B4FF-5768-8952BC496402}"/>
              </a:ext>
            </a:extLst>
          </p:cNvPr>
          <p:cNvSpPr/>
          <p:nvPr/>
        </p:nvSpPr>
        <p:spPr>
          <a:xfrm>
            <a:off x="9272445" y="389270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buf</a:t>
            </a:r>
            <a:r>
              <a:rPr lang="en-US" dirty="0"/>
              <a:t>[4..8]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293AA7-CB79-8CD6-992A-88A4D1C4794F}"/>
              </a:ext>
            </a:extLst>
          </p:cNvPr>
          <p:cNvSpPr/>
          <p:nvPr/>
        </p:nvSpPr>
        <p:spPr>
          <a:xfrm>
            <a:off x="9275051" y="3411837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buf</a:t>
            </a:r>
            <a:r>
              <a:rPr lang="en-US" dirty="0"/>
              <a:t>[8..12]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9A5B1-D3FB-517A-07CF-ACBAB551B205}"/>
              </a:ext>
            </a:extLst>
          </p:cNvPr>
          <p:cNvSpPr txBox="1"/>
          <p:nvPr/>
        </p:nvSpPr>
        <p:spPr>
          <a:xfrm>
            <a:off x="11330428" y="1887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E2911B-D308-9B15-B130-82E751BDB449}"/>
              </a:ext>
            </a:extLst>
          </p:cNvPr>
          <p:cNvSpPr/>
          <p:nvPr/>
        </p:nvSpPr>
        <p:spPr>
          <a:xfrm>
            <a:off x="9242912" y="439153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81B98-A493-3D17-BAB4-24F5D04E6517}"/>
              </a:ext>
            </a:extLst>
          </p:cNvPr>
          <p:cNvSpPr/>
          <p:nvPr/>
        </p:nvSpPr>
        <p:spPr>
          <a:xfrm>
            <a:off x="9263303" y="4887644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E2CC68-8FDA-EB20-D34F-AD16E3687C43}"/>
              </a:ext>
            </a:extLst>
          </p:cNvPr>
          <p:cNvSpPr/>
          <p:nvPr/>
        </p:nvSpPr>
        <p:spPr>
          <a:xfrm>
            <a:off x="9268426" y="534662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CCA312-F3E6-8B72-26DD-C9DE71D8CF54}"/>
              </a:ext>
            </a:extLst>
          </p:cNvPr>
          <p:cNvCxnSpPr/>
          <p:nvPr/>
        </p:nvCxnSpPr>
        <p:spPr>
          <a:xfrm>
            <a:off x="7765091" y="1998542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FAB820-D5DF-0E32-18A0-DDBA86F0587D}"/>
              </a:ext>
            </a:extLst>
          </p:cNvPr>
          <p:cNvSpPr txBox="1"/>
          <p:nvPr/>
        </p:nvSpPr>
        <p:spPr>
          <a:xfrm>
            <a:off x="7056243" y="180255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ebp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18D28B-4586-33FC-6544-AB1B4B8B7980}"/>
              </a:ext>
            </a:extLst>
          </p:cNvPr>
          <p:cNvSpPr/>
          <p:nvPr/>
        </p:nvSpPr>
        <p:spPr>
          <a:xfrm>
            <a:off x="9276456" y="1018650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 </a:t>
            </a:r>
            <a:r>
              <a:rPr lang="en-US" dirty="0" err="1">
                <a:solidFill>
                  <a:schemeClr val="tx1"/>
                </a:solidFill>
              </a:rPr>
              <a:t>Addr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10AE78-2A4A-F763-BD17-27E6AFB5DA65}"/>
              </a:ext>
            </a:extLst>
          </p:cNvPr>
          <p:cNvSpPr/>
          <p:nvPr/>
        </p:nvSpPr>
        <p:spPr>
          <a:xfrm>
            <a:off x="9275051" y="1521949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Saved EBP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CDF23B-5D64-5D93-0A60-E8C4E65438ED}"/>
              </a:ext>
            </a:extLst>
          </p:cNvPr>
          <p:cNvSpPr/>
          <p:nvPr/>
        </p:nvSpPr>
        <p:spPr>
          <a:xfrm>
            <a:off x="9284977" y="5851784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2 (flag)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758FF-B34E-A7D8-392D-5BD6D0E2ADE4}"/>
              </a:ext>
            </a:extLst>
          </p:cNvPr>
          <p:cNvSpPr/>
          <p:nvPr/>
        </p:nvSpPr>
        <p:spPr>
          <a:xfrm>
            <a:off x="9284977" y="6317648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1 (string)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2640E9-8C04-B977-D9CB-BD90EF25E248}"/>
              </a:ext>
            </a:extLst>
          </p:cNvPr>
          <p:cNvCxnSpPr/>
          <p:nvPr/>
        </p:nvCxnSpPr>
        <p:spPr>
          <a:xfrm>
            <a:off x="7852259" y="6803764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D4198C-DD5E-4EE6-8B2B-636A8B053A4E}"/>
              </a:ext>
            </a:extLst>
          </p:cNvPr>
          <p:cNvSpPr txBox="1"/>
          <p:nvPr/>
        </p:nvSpPr>
        <p:spPr>
          <a:xfrm>
            <a:off x="7419185" y="644442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67EFBE-5969-939F-E436-28035A07D3AB}"/>
              </a:ext>
            </a:extLst>
          </p:cNvPr>
          <p:cNvSpPr txBox="1"/>
          <p:nvPr/>
        </p:nvSpPr>
        <p:spPr>
          <a:xfrm>
            <a:off x="11239154" y="297000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ebp</a:t>
            </a:r>
            <a:r>
              <a:rPr lang="en-US" dirty="0"/>
              <a:t>-c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4B018E-98FC-759E-3825-D7C797F869AF}"/>
              </a:ext>
            </a:extLst>
          </p:cNvPr>
          <p:cNvSpPr txBox="1"/>
          <p:nvPr/>
        </p:nvSpPr>
        <p:spPr>
          <a:xfrm>
            <a:off x="11171026" y="349494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F0EA5B-5A75-A221-FC85-7949A19FBB7F}"/>
              </a:ext>
            </a:extLst>
          </p:cNvPr>
          <p:cNvSpPr txBox="1"/>
          <p:nvPr/>
        </p:nvSpPr>
        <p:spPr>
          <a:xfrm>
            <a:off x="11199371" y="396673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262C42-952E-3DB7-808B-944A1A94AF45}"/>
              </a:ext>
            </a:extLst>
          </p:cNvPr>
          <p:cNvSpPr txBox="1"/>
          <p:nvPr/>
        </p:nvSpPr>
        <p:spPr>
          <a:xfrm>
            <a:off x="11356981" y="633343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AF83FC-1707-C272-737D-50D7D49929A9}"/>
              </a:ext>
            </a:extLst>
          </p:cNvPr>
          <p:cNvSpPr txBox="1"/>
          <p:nvPr/>
        </p:nvSpPr>
        <p:spPr>
          <a:xfrm>
            <a:off x="11318078" y="588165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3B72B1-18D9-5654-6A63-8FFDBFECF864}"/>
              </a:ext>
            </a:extLst>
          </p:cNvPr>
          <p:cNvSpPr/>
          <p:nvPr/>
        </p:nvSpPr>
        <p:spPr>
          <a:xfrm>
            <a:off x="9265251" y="2498316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A7E60F-AF3F-E36F-3CF8-D9E27286397C}"/>
              </a:ext>
            </a:extLst>
          </p:cNvPr>
          <p:cNvSpPr/>
          <p:nvPr/>
        </p:nvSpPr>
        <p:spPr>
          <a:xfrm>
            <a:off x="9272444" y="536881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FD3F8-4691-5971-143F-FA815ECA5FBD}"/>
              </a:ext>
            </a:extLst>
          </p:cNvPr>
          <p:cNvSpPr txBox="1"/>
          <p:nvPr/>
        </p:nvSpPr>
        <p:spPr>
          <a:xfrm>
            <a:off x="11310409" y="538986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esp+8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C838118-FF94-615F-8C59-6E9E5492C711}"/>
              </a:ext>
            </a:extLst>
          </p:cNvPr>
          <p:cNvSpPr/>
          <p:nvPr/>
        </p:nvSpPr>
        <p:spPr>
          <a:xfrm>
            <a:off x="9260083" y="2898100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Flag = 0x804877c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283EFB-8A2F-2F7E-E532-53A2C864835E}"/>
              </a:ext>
            </a:extLst>
          </p:cNvPr>
          <p:cNvSpPr/>
          <p:nvPr/>
        </p:nvSpPr>
        <p:spPr>
          <a:xfrm>
            <a:off x="9268426" y="1997059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534D8C-56FE-53DD-1B38-B567D9F496BE}"/>
              </a:ext>
            </a:extLst>
          </p:cNvPr>
          <p:cNvSpPr txBox="1"/>
          <p:nvPr/>
        </p:nvSpPr>
        <p:spPr>
          <a:xfrm>
            <a:off x="11239154" y="444500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ebp-18</a:t>
            </a:r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27715B6A-4537-E40B-F0EE-F028D9A77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73477"/>
            <a:ext cx="74041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42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B1DA8-943E-E414-64A1-2BCCDA4E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you type</a:t>
            </a:r>
            <a:br>
              <a:rPr lang="en-US" dirty="0"/>
            </a:br>
            <a:r>
              <a:rPr lang="en-US" dirty="0"/>
              <a:t>11 bytes of ‘A’s and ‘\x00’?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5170-C52B-105B-C5AD-D1BBB6D5C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If I type “A”*11, then </a:t>
            </a:r>
            <a:r>
              <a:rPr lang="en-US" dirty="0" err="1"/>
              <a:t>fgets</a:t>
            </a:r>
            <a:r>
              <a:rPr lang="en-US" dirty="0"/>
              <a:t> attach ’\x00’ at the 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83302-CB66-0F12-C785-7C71D280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7A8BFA-48E8-A77F-8878-F519BA998427}"/>
              </a:ext>
            </a:extLst>
          </p:cNvPr>
          <p:cNvSpPr/>
          <p:nvPr/>
        </p:nvSpPr>
        <p:spPr>
          <a:xfrm>
            <a:off x="9268427" y="28687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E3F86-81A7-F8AB-4C86-201DC7A971BC}"/>
              </a:ext>
            </a:extLst>
          </p:cNvPr>
          <p:cNvSpPr/>
          <p:nvPr/>
        </p:nvSpPr>
        <p:spPr>
          <a:xfrm>
            <a:off x="9260083" y="1033916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A621B4-E795-5B24-9AAD-2E26667CEACE}"/>
              </a:ext>
            </a:extLst>
          </p:cNvPr>
          <p:cNvSpPr/>
          <p:nvPr/>
        </p:nvSpPr>
        <p:spPr>
          <a:xfrm>
            <a:off x="9260083" y="1519725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7E4D9-26F2-212C-C68D-187A5AE8AD4C}"/>
              </a:ext>
            </a:extLst>
          </p:cNvPr>
          <p:cNvSpPr/>
          <p:nvPr/>
        </p:nvSpPr>
        <p:spPr>
          <a:xfrm>
            <a:off x="9246875" y="3409387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5894AE-3429-087E-B0CE-A2F3C4B02B1B}"/>
              </a:ext>
            </a:extLst>
          </p:cNvPr>
          <p:cNvSpPr/>
          <p:nvPr/>
        </p:nvSpPr>
        <p:spPr>
          <a:xfrm>
            <a:off x="9238792" y="3905498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9F64C2-D77E-0BAD-0CBA-3EDFD4899F82}"/>
              </a:ext>
            </a:extLst>
          </p:cNvPr>
          <p:cNvSpPr txBox="1"/>
          <p:nvPr/>
        </p:nvSpPr>
        <p:spPr>
          <a:xfrm>
            <a:off x="11107006" y="3720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2A615F-6F30-955A-7C84-90920F312489}"/>
              </a:ext>
            </a:extLst>
          </p:cNvPr>
          <p:cNvSpPr/>
          <p:nvPr/>
        </p:nvSpPr>
        <p:spPr>
          <a:xfrm>
            <a:off x="9272445" y="439596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C4DD45-F000-B4FF-5768-8952BC496402}"/>
              </a:ext>
            </a:extLst>
          </p:cNvPr>
          <p:cNvSpPr/>
          <p:nvPr/>
        </p:nvSpPr>
        <p:spPr>
          <a:xfrm>
            <a:off x="9272445" y="389270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293AA7-CB79-8CD6-992A-88A4D1C4794F}"/>
              </a:ext>
            </a:extLst>
          </p:cNvPr>
          <p:cNvSpPr/>
          <p:nvPr/>
        </p:nvSpPr>
        <p:spPr>
          <a:xfrm>
            <a:off x="9275051" y="3411837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AAA\x00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9A5B1-D3FB-517A-07CF-ACBAB551B205}"/>
              </a:ext>
            </a:extLst>
          </p:cNvPr>
          <p:cNvSpPr txBox="1"/>
          <p:nvPr/>
        </p:nvSpPr>
        <p:spPr>
          <a:xfrm>
            <a:off x="11330428" y="1887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E2911B-D308-9B15-B130-82E751BDB449}"/>
              </a:ext>
            </a:extLst>
          </p:cNvPr>
          <p:cNvSpPr/>
          <p:nvPr/>
        </p:nvSpPr>
        <p:spPr>
          <a:xfrm>
            <a:off x="9242912" y="439153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81B98-A493-3D17-BAB4-24F5D04E6517}"/>
              </a:ext>
            </a:extLst>
          </p:cNvPr>
          <p:cNvSpPr/>
          <p:nvPr/>
        </p:nvSpPr>
        <p:spPr>
          <a:xfrm>
            <a:off x="9263303" y="4887644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E2CC68-8FDA-EB20-D34F-AD16E3687C43}"/>
              </a:ext>
            </a:extLst>
          </p:cNvPr>
          <p:cNvSpPr/>
          <p:nvPr/>
        </p:nvSpPr>
        <p:spPr>
          <a:xfrm>
            <a:off x="9268426" y="534662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CCA312-F3E6-8B72-26DD-C9DE71D8CF54}"/>
              </a:ext>
            </a:extLst>
          </p:cNvPr>
          <p:cNvCxnSpPr/>
          <p:nvPr/>
        </p:nvCxnSpPr>
        <p:spPr>
          <a:xfrm>
            <a:off x="7765091" y="1998542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FAB820-D5DF-0E32-18A0-DDBA86F0587D}"/>
              </a:ext>
            </a:extLst>
          </p:cNvPr>
          <p:cNvSpPr txBox="1"/>
          <p:nvPr/>
        </p:nvSpPr>
        <p:spPr>
          <a:xfrm>
            <a:off x="7056243" y="180255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ebp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18D28B-4586-33FC-6544-AB1B4B8B7980}"/>
              </a:ext>
            </a:extLst>
          </p:cNvPr>
          <p:cNvSpPr/>
          <p:nvPr/>
        </p:nvSpPr>
        <p:spPr>
          <a:xfrm>
            <a:off x="9276456" y="1018650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 </a:t>
            </a:r>
            <a:r>
              <a:rPr lang="en-US" dirty="0" err="1">
                <a:solidFill>
                  <a:schemeClr val="tx1"/>
                </a:solidFill>
              </a:rPr>
              <a:t>Addr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10AE78-2A4A-F763-BD17-27E6AFB5DA65}"/>
              </a:ext>
            </a:extLst>
          </p:cNvPr>
          <p:cNvSpPr/>
          <p:nvPr/>
        </p:nvSpPr>
        <p:spPr>
          <a:xfrm>
            <a:off x="9275051" y="1521949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Saved EBP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CDF23B-5D64-5D93-0A60-E8C4E65438ED}"/>
              </a:ext>
            </a:extLst>
          </p:cNvPr>
          <p:cNvSpPr/>
          <p:nvPr/>
        </p:nvSpPr>
        <p:spPr>
          <a:xfrm>
            <a:off x="9284977" y="5851784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2 (flag)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758FF-B34E-A7D8-392D-5BD6D0E2ADE4}"/>
              </a:ext>
            </a:extLst>
          </p:cNvPr>
          <p:cNvSpPr/>
          <p:nvPr/>
        </p:nvSpPr>
        <p:spPr>
          <a:xfrm>
            <a:off x="9284977" y="6317648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1 (string)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2640E9-8C04-B977-D9CB-BD90EF25E248}"/>
              </a:ext>
            </a:extLst>
          </p:cNvPr>
          <p:cNvCxnSpPr/>
          <p:nvPr/>
        </p:nvCxnSpPr>
        <p:spPr>
          <a:xfrm>
            <a:off x="7852259" y="6803764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D4198C-DD5E-4EE6-8B2B-636A8B053A4E}"/>
              </a:ext>
            </a:extLst>
          </p:cNvPr>
          <p:cNvSpPr txBox="1"/>
          <p:nvPr/>
        </p:nvSpPr>
        <p:spPr>
          <a:xfrm>
            <a:off x="7419185" y="644442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67EFBE-5969-939F-E436-28035A07D3AB}"/>
              </a:ext>
            </a:extLst>
          </p:cNvPr>
          <p:cNvSpPr txBox="1"/>
          <p:nvPr/>
        </p:nvSpPr>
        <p:spPr>
          <a:xfrm>
            <a:off x="11239154" y="297000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ebp</a:t>
            </a:r>
            <a:r>
              <a:rPr lang="en-US" dirty="0"/>
              <a:t>-c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4B018E-98FC-759E-3825-D7C797F869AF}"/>
              </a:ext>
            </a:extLst>
          </p:cNvPr>
          <p:cNvSpPr txBox="1"/>
          <p:nvPr/>
        </p:nvSpPr>
        <p:spPr>
          <a:xfrm>
            <a:off x="11171026" y="349494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F0EA5B-5A75-A221-FC85-7949A19FBB7F}"/>
              </a:ext>
            </a:extLst>
          </p:cNvPr>
          <p:cNvSpPr txBox="1"/>
          <p:nvPr/>
        </p:nvSpPr>
        <p:spPr>
          <a:xfrm>
            <a:off x="11199371" y="396673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262C42-952E-3DB7-808B-944A1A94AF45}"/>
              </a:ext>
            </a:extLst>
          </p:cNvPr>
          <p:cNvSpPr txBox="1"/>
          <p:nvPr/>
        </p:nvSpPr>
        <p:spPr>
          <a:xfrm>
            <a:off x="11356981" y="633343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AF83FC-1707-C272-737D-50D7D49929A9}"/>
              </a:ext>
            </a:extLst>
          </p:cNvPr>
          <p:cNvSpPr txBox="1"/>
          <p:nvPr/>
        </p:nvSpPr>
        <p:spPr>
          <a:xfrm>
            <a:off x="11318078" y="588165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3B72B1-18D9-5654-6A63-8FFDBFECF864}"/>
              </a:ext>
            </a:extLst>
          </p:cNvPr>
          <p:cNvSpPr/>
          <p:nvPr/>
        </p:nvSpPr>
        <p:spPr>
          <a:xfrm>
            <a:off x="9265251" y="2498316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A7E60F-AF3F-E36F-3CF8-D9E27286397C}"/>
              </a:ext>
            </a:extLst>
          </p:cNvPr>
          <p:cNvSpPr/>
          <p:nvPr/>
        </p:nvSpPr>
        <p:spPr>
          <a:xfrm>
            <a:off x="9272444" y="536881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FD3F8-4691-5971-143F-FA815ECA5FBD}"/>
              </a:ext>
            </a:extLst>
          </p:cNvPr>
          <p:cNvSpPr txBox="1"/>
          <p:nvPr/>
        </p:nvSpPr>
        <p:spPr>
          <a:xfrm>
            <a:off x="11310409" y="538986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esp+8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C838118-FF94-615F-8C59-6E9E5492C711}"/>
              </a:ext>
            </a:extLst>
          </p:cNvPr>
          <p:cNvSpPr/>
          <p:nvPr/>
        </p:nvSpPr>
        <p:spPr>
          <a:xfrm>
            <a:off x="9260083" y="2898100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Flag = 0x804877c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283EFB-8A2F-2F7E-E532-53A2C864835E}"/>
              </a:ext>
            </a:extLst>
          </p:cNvPr>
          <p:cNvSpPr/>
          <p:nvPr/>
        </p:nvSpPr>
        <p:spPr>
          <a:xfrm>
            <a:off x="9268426" y="1997059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534D8C-56FE-53DD-1B38-B567D9F496BE}"/>
              </a:ext>
            </a:extLst>
          </p:cNvPr>
          <p:cNvSpPr txBox="1"/>
          <p:nvPr/>
        </p:nvSpPr>
        <p:spPr>
          <a:xfrm>
            <a:off x="11239154" y="444500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ebp-18</a:t>
            </a:r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27715B6A-4537-E40B-F0EE-F028D9A77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73477"/>
            <a:ext cx="74041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76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B1DA8-943E-E414-64A1-2BCCDA4E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you type</a:t>
            </a:r>
            <a:br>
              <a:rPr lang="en-US" dirty="0"/>
            </a:br>
            <a:r>
              <a:rPr lang="en-US" dirty="0"/>
              <a:t>12 bytes of ‘A’s and ‘\x00’?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5170-C52B-105B-C5AD-D1BBB6D5C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If I type “A”*12, then </a:t>
            </a:r>
            <a:r>
              <a:rPr lang="en-US" dirty="0" err="1"/>
              <a:t>fgets</a:t>
            </a:r>
            <a:r>
              <a:rPr lang="en-US" dirty="0"/>
              <a:t> attach ’\x00’ at the 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83302-CB66-0F12-C785-7C71D280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7A8BFA-48E8-A77F-8878-F519BA998427}"/>
              </a:ext>
            </a:extLst>
          </p:cNvPr>
          <p:cNvSpPr/>
          <p:nvPr/>
        </p:nvSpPr>
        <p:spPr>
          <a:xfrm>
            <a:off x="9268427" y="28687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E3F86-81A7-F8AB-4C86-201DC7A971BC}"/>
              </a:ext>
            </a:extLst>
          </p:cNvPr>
          <p:cNvSpPr/>
          <p:nvPr/>
        </p:nvSpPr>
        <p:spPr>
          <a:xfrm>
            <a:off x="9260083" y="1033916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A621B4-E795-5B24-9AAD-2E26667CEACE}"/>
              </a:ext>
            </a:extLst>
          </p:cNvPr>
          <p:cNvSpPr/>
          <p:nvPr/>
        </p:nvSpPr>
        <p:spPr>
          <a:xfrm>
            <a:off x="9260083" y="1519725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7E4D9-26F2-212C-C68D-187A5AE8AD4C}"/>
              </a:ext>
            </a:extLst>
          </p:cNvPr>
          <p:cNvSpPr/>
          <p:nvPr/>
        </p:nvSpPr>
        <p:spPr>
          <a:xfrm>
            <a:off x="9246875" y="3409387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5894AE-3429-087E-B0CE-A2F3C4B02B1B}"/>
              </a:ext>
            </a:extLst>
          </p:cNvPr>
          <p:cNvSpPr/>
          <p:nvPr/>
        </p:nvSpPr>
        <p:spPr>
          <a:xfrm>
            <a:off x="9238792" y="3905498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9F64C2-D77E-0BAD-0CBA-3EDFD4899F82}"/>
              </a:ext>
            </a:extLst>
          </p:cNvPr>
          <p:cNvSpPr txBox="1"/>
          <p:nvPr/>
        </p:nvSpPr>
        <p:spPr>
          <a:xfrm>
            <a:off x="11107006" y="3720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2A615F-6F30-955A-7C84-90920F312489}"/>
              </a:ext>
            </a:extLst>
          </p:cNvPr>
          <p:cNvSpPr/>
          <p:nvPr/>
        </p:nvSpPr>
        <p:spPr>
          <a:xfrm>
            <a:off x="9272445" y="439596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C4DD45-F000-B4FF-5768-8952BC496402}"/>
              </a:ext>
            </a:extLst>
          </p:cNvPr>
          <p:cNvSpPr/>
          <p:nvPr/>
        </p:nvSpPr>
        <p:spPr>
          <a:xfrm>
            <a:off x="9272445" y="389270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293AA7-CB79-8CD6-992A-88A4D1C4794F}"/>
              </a:ext>
            </a:extLst>
          </p:cNvPr>
          <p:cNvSpPr/>
          <p:nvPr/>
        </p:nvSpPr>
        <p:spPr>
          <a:xfrm>
            <a:off x="9275051" y="3411837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9A5B1-D3FB-517A-07CF-ACBAB551B205}"/>
              </a:ext>
            </a:extLst>
          </p:cNvPr>
          <p:cNvSpPr txBox="1"/>
          <p:nvPr/>
        </p:nvSpPr>
        <p:spPr>
          <a:xfrm>
            <a:off x="11330428" y="1887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E2911B-D308-9B15-B130-82E751BDB449}"/>
              </a:ext>
            </a:extLst>
          </p:cNvPr>
          <p:cNvSpPr/>
          <p:nvPr/>
        </p:nvSpPr>
        <p:spPr>
          <a:xfrm>
            <a:off x="9242912" y="439153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81B98-A493-3D17-BAB4-24F5D04E6517}"/>
              </a:ext>
            </a:extLst>
          </p:cNvPr>
          <p:cNvSpPr/>
          <p:nvPr/>
        </p:nvSpPr>
        <p:spPr>
          <a:xfrm>
            <a:off x="9263303" y="4887644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E2CC68-8FDA-EB20-D34F-AD16E3687C43}"/>
              </a:ext>
            </a:extLst>
          </p:cNvPr>
          <p:cNvSpPr/>
          <p:nvPr/>
        </p:nvSpPr>
        <p:spPr>
          <a:xfrm>
            <a:off x="9268426" y="534662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CCA312-F3E6-8B72-26DD-C9DE71D8CF54}"/>
              </a:ext>
            </a:extLst>
          </p:cNvPr>
          <p:cNvCxnSpPr/>
          <p:nvPr/>
        </p:nvCxnSpPr>
        <p:spPr>
          <a:xfrm>
            <a:off x="7765091" y="1998542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FAB820-D5DF-0E32-18A0-DDBA86F0587D}"/>
              </a:ext>
            </a:extLst>
          </p:cNvPr>
          <p:cNvSpPr txBox="1"/>
          <p:nvPr/>
        </p:nvSpPr>
        <p:spPr>
          <a:xfrm>
            <a:off x="7056243" y="180255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ebp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18D28B-4586-33FC-6544-AB1B4B8B7980}"/>
              </a:ext>
            </a:extLst>
          </p:cNvPr>
          <p:cNvSpPr/>
          <p:nvPr/>
        </p:nvSpPr>
        <p:spPr>
          <a:xfrm>
            <a:off x="9276456" y="1018650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 </a:t>
            </a:r>
            <a:r>
              <a:rPr lang="en-US" dirty="0" err="1">
                <a:solidFill>
                  <a:schemeClr val="tx1"/>
                </a:solidFill>
              </a:rPr>
              <a:t>Addr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10AE78-2A4A-F763-BD17-27E6AFB5DA65}"/>
              </a:ext>
            </a:extLst>
          </p:cNvPr>
          <p:cNvSpPr/>
          <p:nvPr/>
        </p:nvSpPr>
        <p:spPr>
          <a:xfrm>
            <a:off x="9275051" y="1521949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Saved EBP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CDF23B-5D64-5D93-0A60-E8C4E65438ED}"/>
              </a:ext>
            </a:extLst>
          </p:cNvPr>
          <p:cNvSpPr/>
          <p:nvPr/>
        </p:nvSpPr>
        <p:spPr>
          <a:xfrm>
            <a:off x="9284977" y="5851784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2 (flag)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758FF-B34E-A7D8-392D-5BD6D0E2ADE4}"/>
              </a:ext>
            </a:extLst>
          </p:cNvPr>
          <p:cNvSpPr/>
          <p:nvPr/>
        </p:nvSpPr>
        <p:spPr>
          <a:xfrm>
            <a:off x="9284977" y="6317648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1 (string)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2640E9-8C04-B977-D9CB-BD90EF25E248}"/>
              </a:ext>
            </a:extLst>
          </p:cNvPr>
          <p:cNvCxnSpPr/>
          <p:nvPr/>
        </p:nvCxnSpPr>
        <p:spPr>
          <a:xfrm>
            <a:off x="7852259" y="6803764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D4198C-DD5E-4EE6-8B2B-636A8B053A4E}"/>
              </a:ext>
            </a:extLst>
          </p:cNvPr>
          <p:cNvSpPr txBox="1"/>
          <p:nvPr/>
        </p:nvSpPr>
        <p:spPr>
          <a:xfrm>
            <a:off x="7419185" y="644442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67EFBE-5969-939F-E436-28035A07D3AB}"/>
              </a:ext>
            </a:extLst>
          </p:cNvPr>
          <p:cNvSpPr txBox="1"/>
          <p:nvPr/>
        </p:nvSpPr>
        <p:spPr>
          <a:xfrm>
            <a:off x="11239154" y="297000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ebp</a:t>
            </a:r>
            <a:r>
              <a:rPr lang="en-US" dirty="0"/>
              <a:t>-c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4B018E-98FC-759E-3825-D7C797F869AF}"/>
              </a:ext>
            </a:extLst>
          </p:cNvPr>
          <p:cNvSpPr txBox="1"/>
          <p:nvPr/>
        </p:nvSpPr>
        <p:spPr>
          <a:xfrm>
            <a:off x="11171026" y="349494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F0EA5B-5A75-A221-FC85-7949A19FBB7F}"/>
              </a:ext>
            </a:extLst>
          </p:cNvPr>
          <p:cNvSpPr txBox="1"/>
          <p:nvPr/>
        </p:nvSpPr>
        <p:spPr>
          <a:xfrm>
            <a:off x="11199371" y="396673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262C42-952E-3DB7-808B-944A1A94AF45}"/>
              </a:ext>
            </a:extLst>
          </p:cNvPr>
          <p:cNvSpPr txBox="1"/>
          <p:nvPr/>
        </p:nvSpPr>
        <p:spPr>
          <a:xfrm>
            <a:off x="11356981" y="633343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AF83FC-1707-C272-737D-50D7D49929A9}"/>
              </a:ext>
            </a:extLst>
          </p:cNvPr>
          <p:cNvSpPr txBox="1"/>
          <p:nvPr/>
        </p:nvSpPr>
        <p:spPr>
          <a:xfrm>
            <a:off x="11318078" y="588165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3B72B1-18D9-5654-6A63-8FFDBFECF864}"/>
              </a:ext>
            </a:extLst>
          </p:cNvPr>
          <p:cNvSpPr/>
          <p:nvPr/>
        </p:nvSpPr>
        <p:spPr>
          <a:xfrm>
            <a:off x="9265251" y="2498316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A7E60F-AF3F-E36F-3CF8-D9E27286397C}"/>
              </a:ext>
            </a:extLst>
          </p:cNvPr>
          <p:cNvSpPr/>
          <p:nvPr/>
        </p:nvSpPr>
        <p:spPr>
          <a:xfrm>
            <a:off x="9272444" y="536881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FD3F8-4691-5971-143F-FA815ECA5FBD}"/>
              </a:ext>
            </a:extLst>
          </p:cNvPr>
          <p:cNvSpPr txBox="1"/>
          <p:nvPr/>
        </p:nvSpPr>
        <p:spPr>
          <a:xfrm>
            <a:off x="11310409" y="538986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esp+8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C838118-FF94-615F-8C59-6E9E5492C711}"/>
              </a:ext>
            </a:extLst>
          </p:cNvPr>
          <p:cNvSpPr/>
          <p:nvPr/>
        </p:nvSpPr>
        <p:spPr>
          <a:xfrm>
            <a:off x="9260083" y="2898100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Flag = 0x804877c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283EFB-8A2F-2F7E-E532-53A2C864835E}"/>
              </a:ext>
            </a:extLst>
          </p:cNvPr>
          <p:cNvSpPr/>
          <p:nvPr/>
        </p:nvSpPr>
        <p:spPr>
          <a:xfrm>
            <a:off x="9268426" y="1997059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534D8C-56FE-53DD-1B38-B567D9F496BE}"/>
              </a:ext>
            </a:extLst>
          </p:cNvPr>
          <p:cNvSpPr txBox="1"/>
          <p:nvPr/>
        </p:nvSpPr>
        <p:spPr>
          <a:xfrm>
            <a:off x="11239154" y="444500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95DE5-4835-EBED-B988-BF9BF90E7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29" y="2856344"/>
            <a:ext cx="67183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49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B1DA8-943E-E414-64A1-2BCCDA4E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you type</a:t>
            </a:r>
            <a:br>
              <a:rPr lang="en-US" dirty="0"/>
            </a:br>
            <a:r>
              <a:rPr lang="en-US" dirty="0"/>
              <a:t>12 bytes of ‘A’s and ‘\x00’?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5170-C52B-105B-C5AD-D1BBB6D5C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If I type “A”*12, then </a:t>
            </a:r>
            <a:r>
              <a:rPr lang="en-US" dirty="0" err="1"/>
              <a:t>fgets</a:t>
            </a:r>
            <a:r>
              <a:rPr lang="en-US" dirty="0"/>
              <a:t> attach ’\x00’ at the 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83302-CB66-0F12-C785-7C71D280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7A8BFA-48E8-A77F-8878-F519BA998427}"/>
              </a:ext>
            </a:extLst>
          </p:cNvPr>
          <p:cNvSpPr/>
          <p:nvPr/>
        </p:nvSpPr>
        <p:spPr>
          <a:xfrm>
            <a:off x="9268427" y="28687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E3F86-81A7-F8AB-4C86-201DC7A971BC}"/>
              </a:ext>
            </a:extLst>
          </p:cNvPr>
          <p:cNvSpPr/>
          <p:nvPr/>
        </p:nvSpPr>
        <p:spPr>
          <a:xfrm>
            <a:off x="9260083" y="1033916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A621B4-E795-5B24-9AAD-2E26667CEACE}"/>
              </a:ext>
            </a:extLst>
          </p:cNvPr>
          <p:cNvSpPr/>
          <p:nvPr/>
        </p:nvSpPr>
        <p:spPr>
          <a:xfrm>
            <a:off x="9260083" y="1519725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7E4D9-26F2-212C-C68D-187A5AE8AD4C}"/>
              </a:ext>
            </a:extLst>
          </p:cNvPr>
          <p:cNvSpPr/>
          <p:nvPr/>
        </p:nvSpPr>
        <p:spPr>
          <a:xfrm>
            <a:off x="9246875" y="3409387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5894AE-3429-087E-B0CE-A2F3C4B02B1B}"/>
              </a:ext>
            </a:extLst>
          </p:cNvPr>
          <p:cNvSpPr/>
          <p:nvPr/>
        </p:nvSpPr>
        <p:spPr>
          <a:xfrm>
            <a:off x="9238792" y="3905498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9F64C2-D77E-0BAD-0CBA-3EDFD4899F82}"/>
              </a:ext>
            </a:extLst>
          </p:cNvPr>
          <p:cNvSpPr txBox="1"/>
          <p:nvPr/>
        </p:nvSpPr>
        <p:spPr>
          <a:xfrm>
            <a:off x="11107006" y="3720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2A615F-6F30-955A-7C84-90920F312489}"/>
              </a:ext>
            </a:extLst>
          </p:cNvPr>
          <p:cNvSpPr/>
          <p:nvPr/>
        </p:nvSpPr>
        <p:spPr>
          <a:xfrm>
            <a:off x="9272445" y="439596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C4DD45-F000-B4FF-5768-8952BC496402}"/>
              </a:ext>
            </a:extLst>
          </p:cNvPr>
          <p:cNvSpPr/>
          <p:nvPr/>
        </p:nvSpPr>
        <p:spPr>
          <a:xfrm>
            <a:off x="9272445" y="389270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293AA7-CB79-8CD6-992A-88A4D1C4794F}"/>
              </a:ext>
            </a:extLst>
          </p:cNvPr>
          <p:cNvSpPr/>
          <p:nvPr/>
        </p:nvSpPr>
        <p:spPr>
          <a:xfrm>
            <a:off x="9275051" y="3411837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9A5B1-D3FB-517A-07CF-ACBAB551B205}"/>
              </a:ext>
            </a:extLst>
          </p:cNvPr>
          <p:cNvSpPr txBox="1"/>
          <p:nvPr/>
        </p:nvSpPr>
        <p:spPr>
          <a:xfrm>
            <a:off x="11330428" y="1887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E2911B-D308-9B15-B130-82E751BDB449}"/>
              </a:ext>
            </a:extLst>
          </p:cNvPr>
          <p:cNvSpPr/>
          <p:nvPr/>
        </p:nvSpPr>
        <p:spPr>
          <a:xfrm>
            <a:off x="9242912" y="439153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81B98-A493-3D17-BAB4-24F5D04E6517}"/>
              </a:ext>
            </a:extLst>
          </p:cNvPr>
          <p:cNvSpPr/>
          <p:nvPr/>
        </p:nvSpPr>
        <p:spPr>
          <a:xfrm>
            <a:off x="9263303" y="4887644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E2CC68-8FDA-EB20-D34F-AD16E3687C43}"/>
              </a:ext>
            </a:extLst>
          </p:cNvPr>
          <p:cNvSpPr/>
          <p:nvPr/>
        </p:nvSpPr>
        <p:spPr>
          <a:xfrm>
            <a:off x="9268426" y="534662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CCA312-F3E6-8B72-26DD-C9DE71D8CF54}"/>
              </a:ext>
            </a:extLst>
          </p:cNvPr>
          <p:cNvCxnSpPr/>
          <p:nvPr/>
        </p:nvCxnSpPr>
        <p:spPr>
          <a:xfrm>
            <a:off x="7765091" y="1998542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FAB820-D5DF-0E32-18A0-DDBA86F0587D}"/>
              </a:ext>
            </a:extLst>
          </p:cNvPr>
          <p:cNvSpPr txBox="1"/>
          <p:nvPr/>
        </p:nvSpPr>
        <p:spPr>
          <a:xfrm>
            <a:off x="7056243" y="180255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ebp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18D28B-4586-33FC-6544-AB1B4B8B7980}"/>
              </a:ext>
            </a:extLst>
          </p:cNvPr>
          <p:cNvSpPr/>
          <p:nvPr/>
        </p:nvSpPr>
        <p:spPr>
          <a:xfrm>
            <a:off x="9276456" y="1018650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 </a:t>
            </a:r>
            <a:r>
              <a:rPr lang="en-US" dirty="0" err="1">
                <a:solidFill>
                  <a:schemeClr val="tx1"/>
                </a:solidFill>
              </a:rPr>
              <a:t>Addr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10AE78-2A4A-F763-BD17-27E6AFB5DA65}"/>
              </a:ext>
            </a:extLst>
          </p:cNvPr>
          <p:cNvSpPr/>
          <p:nvPr/>
        </p:nvSpPr>
        <p:spPr>
          <a:xfrm>
            <a:off x="9275051" y="1521949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Saved EBP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CDF23B-5D64-5D93-0A60-E8C4E65438ED}"/>
              </a:ext>
            </a:extLst>
          </p:cNvPr>
          <p:cNvSpPr/>
          <p:nvPr/>
        </p:nvSpPr>
        <p:spPr>
          <a:xfrm>
            <a:off x="9284977" y="5851784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2 (flag)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758FF-B34E-A7D8-392D-5BD6D0E2ADE4}"/>
              </a:ext>
            </a:extLst>
          </p:cNvPr>
          <p:cNvSpPr/>
          <p:nvPr/>
        </p:nvSpPr>
        <p:spPr>
          <a:xfrm>
            <a:off x="9284977" y="6317648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1 (string)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2640E9-8C04-B977-D9CB-BD90EF25E248}"/>
              </a:ext>
            </a:extLst>
          </p:cNvPr>
          <p:cNvCxnSpPr/>
          <p:nvPr/>
        </p:nvCxnSpPr>
        <p:spPr>
          <a:xfrm>
            <a:off x="7852259" y="6803764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D4198C-DD5E-4EE6-8B2B-636A8B053A4E}"/>
              </a:ext>
            </a:extLst>
          </p:cNvPr>
          <p:cNvSpPr txBox="1"/>
          <p:nvPr/>
        </p:nvSpPr>
        <p:spPr>
          <a:xfrm>
            <a:off x="7419185" y="644442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67EFBE-5969-939F-E436-28035A07D3AB}"/>
              </a:ext>
            </a:extLst>
          </p:cNvPr>
          <p:cNvSpPr txBox="1"/>
          <p:nvPr/>
        </p:nvSpPr>
        <p:spPr>
          <a:xfrm>
            <a:off x="11239154" y="297000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ebp</a:t>
            </a:r>
            <a:r>
              <a:rPr lang="en-US" dirty="0"/>
              <a:t>-c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4B018E-98FC-759E-3825-D7C797F869AF}"/>
              </a:ext>
            </a:extLst>
          </p:cNvPr>
          <p:cNvSpPr txBox="1"/>
          <p:nvPr/>
        </p:nvSpPr>
        <p:spPr>
          <a:xfrm>
            <a:off x="11171026" y="349494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F0EA5B-5A75-A221-FC85-7949A19FBB7F}"/>
              </a:ext>
            </a:extLst>
          </p:cNvPr>
          <p:cNvSpPr txBox="1"/>
          <p:nvPr/>
        </p:nvSpPr>
        <p:spPr>
          <a:xfrm>
            <a:off x="11199371" y="396673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262C42-952E-3DB7-808B-944A1A94AF45}"/>
              </a:ext>
            </a:extLst>
          </p:cNvPr>
          <p:cNvSpPr txBox="1"/>
          <p:nvPr/>
        </p:nvSpPr>
        <p:spPr>
          <a:xfrm>
            <a:off x="11356981" y="633343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AF83FC-1707-C272-737D-50D7D49929A9}"/>
              </a:ext>
            </a:extLst>
          </p:cNvPr>
          <p:cNvSpPr txBox="1"/>
          <p:nvPr/>
        </p:nvSpPr>
        <p:spPr>
          <a:xfrm>
            <a:off x="11318078" y="588165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3B72B1-18D9-5654-6A63-8FFDBFECF864}"/>
              </a:ext>
            </a:extLst>
          </p:cNvPr>
          <p:cNvSpPr/>
          <p:nvPr/>
        </p:nvSpPr>
        <p:spPr>
          <a:xfrm>
            <a:off x="9265251" y="2498316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A7E60F-AF3F-E36F-3CF8-D9E27286397C}"/>
              </a:ext>
            </a:extLst>
          </p:cNvPr>
          <p:cNvSpPr/>
          <p:nvPr/>
        </p:nvSpPr>
        <p:spPr>
          <a:xfrm>
            <a:off x="9272444" y="536881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FD3F8-4691-5971-143F-FA815ECA5FBD}"/>
              </a:ext>
            </a:extLst>
          </p:cNvPr>
          <p:cNvSpPr txBox="1"/>
          <p:nvPr/>
        </p:nvSpPr>
        <p:spPr>
          <a:xfrm>
            <a:off x="11310409" y="538986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esp+8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C838118-FF94-615F-8C59-6E9E5492C711}"/>
              </a:ext>
            </a:extLst>
          </p:cNvPr>
          <p:cNvSpPr/>
          <p:nvPr/>
        </p:nvSpPr>
        <p:spPr>
          <a:xfrm>
            <a:off x="9260083" y="2898100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Flag = 0x80487</a:t>
            </a:r>
            <a:r>
              <a:rPr lang="en-US" b="1" dirty="0">
                <a:solidFill>
                  <a:srgbClr val="FF0000"/>
                </a:solidFill>
              </a:rPr>
              <a:t>00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283EFB-8A2F-2F7E-E532-53A2C864835E}"/>
              </a:ext>
            </a:extLst>
          </p:cNvPr>
          <p:cNvSpPr/>
          <p:nvPr/>
        </p:nvSpPr>
        <p:spPr>
          <a:xfrm>
            <a:off x="9268426" y="1997059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534D8C-56FE-53DD-1B38-B567D9F496BE}"/>
              </a:ext>
            </a:extLst>
          </p:cNvPr>
          <p:cNvSpPr txBox="1"/>
          <p:nvPr/>
        </p:nvSpPr>
        <p:spPr>
          <a:xfrm>
            <a:off x="11239154" y="444500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95DE5-4835-EBED-B988-BF9BF90E7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29" y="2856344"/>
            <a:ext cx="6718300" cy="2171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77BBD6-3F06-46B8-E14A-0ED38B1ADB69}"/>
              </a:ext>
            </a:extLst>
          </p:cNvPr>
          <p:cNvSpPr/>
          <p:nvPr/>
        </p:nvSpPr>
        <p:spPr>
          <a:xfrm>
            <a:off x="3448989" y="4495783"/>
            <a:ext cx="1275412" cy="31855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1971FF-A47C-52CE-7D3E-BA0C17BEA4F5}"/>
              </a:ext>
            </a:extLst>
          </p:cNvPr>
          <p:cNvSpPr/>
          <p:nvPr/>
        </p:nvSpPr>
        <p:spPr>
          <a:xfrm>
            <a:off x="432624" y="5207431"/>
            <a:ext cx="6484743" cy="1124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Local variables are adjacent each other.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</a:rPr>
              <a:t>if we can overflow the </a:t>
            </a:r>
            <a:r>
              <a:rPr lang="en-US" sz="2000" b="1" dirty="0" err="1">
                <a:solidFill>
                  <a:srgbClr val="FFFF00"/>
                </a:solidFill>
              </a:rPr>
              <a:t>buf</a:t>
            </a:r>
            <a:r>
              <a:rPr lang="en-US" sz="2000" b="1" dirty="0">
                <a:solidFill>
                  <a:srgbClr val="FFFF00"/>
                </a:solidFill>
              </a:rPr>
              <a:t> variable, then we can change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</a:rPr>
              <a:t>the flag variable as we wish!!!</a:t>
            </a:r>
          </a:p>
        </p:txBody>
      </p:sp>
    </p:spTree>
    <p:extLst>
      <p:ext uri="{BB962C8B-B14F-4D97-AF65-F5344CB8AC3E}">
        <p14:creationId xmlns:p14="http://schemas.microsoft.com/office/powerpoint/2010/main" val="120801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B1DA8-943E-E414-64A1-2BCCDA4E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you type</a:t>
            </a:r>
            <a:br>
              <a:rPr lang="en-US" dirty="0"/>
            </a:br>
            <a:r>
              <a:rPr lang="en-US" dirty="0"/>
              <a:t>12 bytes of ‘A’s and ‘\x00’?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5170-C52B-105B-C5AD-D1BBB6D5C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I type “A”*12 and then</a:t>
            </a:r>
          </a:p>
          <a:p>
            <a:r>
              <a:rPr lang="en-US" dirty="0"/>
              <a:t>Put \x60\x87\x04\x08  (0x8048760)</a:t>
            </a:r>
          </a:p>
          <a:p>
            <a:pPr lvl="1"/>
            <a:r>
              <a:rPr lang="en-US" dirty="0"/>
              <a:t>Intel processors are using Little Endian, so that’s why</a:t>
            </a:r>
          </a:p>
          <a:p>
            <a:pPr lvl="1"/>
            <a:r>
              <a:rPr lang="en-US" dirty="0"/>
              <a:t>0x41424344 = 0x44 0x43 0x42 0x41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83302-CB66-0F12-C785-7C71D280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7A8BFA-48E8-A77F-8878-F519BA998427}"/>
              </a:ext>
            </a:extLst>
          </p:cNvPr>
          <p:cNvSpPr/>
          <p:nvPr/>
        </p:nvSpPr>
        <p:spPr>
          <a:xfrm>
            <a:off x="9268427" y="28687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E3F86-81A7-F8AB-4C86-201DC7A971BC}"/>
              </a:ext>
            </a:extLst>
          </p:cNvPr>
          <p:cNvSpPr/>
          <p:nvPr/>
        </p:nvSpPr>
        <p:spPr>
          <a:xfrm>
            <a:off x="9260083" y="1033916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A621B4-E795-5B24-9AAD-2E26667CEACE}"/>
              </a:ext>
            </a:extLst>
          </p:cNvPr>
          <p:cNvSpPr/>
          <p:nvPr/>
        </p:nvSpPr>
        <p:spPr>
          <a:xfrm>
            <a:off x="9260083" y="1519725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7E4D9-26F2-212C-C68D-187A5AE8AD4C}"/>
              </a:ext>
            </a:extLst>
          </p:cNvPr>
          <p:cNvSpPr/>
          <p:nvPr/>
        </p:nvSpPr>
        <p:spPr>
          <a:xfrm>
            <a:off x="9246875" y="3409387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5894AE-3429-087E-B0CE-A2F3C4B02B1B}"/>
              </a:ext>
            </a:extLst>
          </p:cNvPr>
          <p:cNvSpPr/>
          <p:nvPr/>
        </p:nvSpPr>
        <p:spPr>
          <a:xfrm>
            <a:off x="9238792" y="3905498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9F64C2-D77E-0BAD-0CBA-3EDFD4899F82}"/>
              </a:ext>
            </a:extLst>
          </p:cNvPr>
          <p:cNvSpPr txBox="1"/>
          <p:nvPr/>
        </p:nvSpPr>
        <p:spPr>
          <a:xfrm>
            <a:off x="11107006" y="3720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2A615F-6F30-955A-7C84-90920F312489}"/>
              </a:ext>
            </a:extLst>
          </p:cNvPr>
          <p:cNvSpPr/>
          <p:nvPr/>
        </p:nvSpPr>
        <p:spPr>
          <a:xfrm>
            <a:off x="9272445" y="439596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C4DD45-F000-B4FF-5768-8952BC496402}"/>
              </a:ext>
            </a:extLst>
          </p:cNvPr>
          <p:cNvSpPr/>
          <p:nvPr/>
        </p:nvSpPr>
        <p:spPr>
          <a:xfrm>
            <a:off x="9272445" y="389270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293AA7-CB79-8CD6-992A-88A4D1C4794F}"/>
              </a:ext>
            </a:extLst>
          </p:cNvPr>
          <p:cNvSpPr/>
          <p:nvPr/>
        </p:nvSpPr>
        <p:spPr>
          <a:xfrm>
            <a:off x="9275051" y="3411837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9A5B1-D3FB-517A-07CF-ACBAB551B205}"/>
              </a:ext>
            </a:extLst>
          </p:cNvPr>
          <p:cNvSpPr txBox="1"/>
          <p:nvPr/>
        </p:nvSpPr>
        <p:spPr>
          <a:xfrm>
            <a:off x="11330428" y="1887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E2911B-D308-9B15-B130-82E751BDB449}"/>
              </a:ext>
            </a:extLst>
          </p:cNvPr>
          <p:cNvSpPr/>
          <p:nvPr/>
        </p:nvSpPr>
        <p:spPr>
          <a:xfrm>
            <a:off x="9242912" y="439153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81B98-A493-3D17-BAB4-24F5D04E6517}"/>
              </a:ext>
            </a:extLst>
          </p:cNvPr>
          <p:cNvSpPr/>
          <p:nvPr/>
        </p:nvSpPr>
        <p:spPr>
          <a:xfrm>
            <a:off x="9263303" y="4887644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E2CC68-8FDA-EB20-D34F-AD16E3687C43}"/>
              </a:ext>
            </a:extLst>
          </p:cNvPr>
          <p:cNvSpPr/>
          <p:nvPr/>
        </p:nvSpPr>
        <p:spPr>
          <a:xfrm>
            <a:off x="9268426" y="534662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CCA312-F3E6-8B72-26DD-C9DE71D8CF54}"/>
              </a:ext>
            </a:extLst>
          </p:cNvPr>
          <p:cNvCxnSpPr/>
          <p:nvPr/>
        </p:nvCxnSpPr>
        <p:spPr>
          <a:xfrm>
            <a:off x="7765091" y="1998542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FAB820-D5DF-0E32-18A0-DDBA86F0587D}"/>
              </a:ext>
            </a:extLst>
          </p:cNvPr>
          <p:cNvSpPr txBox="1"/>
          <p:nvPr/>
        </p:nvSpPr>
        <p:spPr>
          <a:xfrm>
            <a:off x="7056243" y="180255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ebp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18D28B-4586-33FC-6544-AB1B4B8B7980}"/>
              </a:ext>
            </a:extLst>
          </p:cNvPr>
          <p:cNvSpPr/>
          <p:nvPr/>
        </p:nvSpPr>
        <p:spPr>
          <a:xfrm>
            <a:off x="9276456" y="1018650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 </a:t>
            </a:r>
            <a:r>
              <a:rPr lang="en-US" dirty="0" err="1">
                <a:solidFill>
                  <a:schemeClr val="tx1"/>
                </a:solidFill>
              </a:rPr>
              <a:t>Addr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10AE78-2A4A-F763-BD17-27E6AFB5DA65}"/>
              </a:ext>
            </a:extLst>
          </p:cNvPr>
          <p:cNvSpPr/>
          <p:nvPr/>
        </p:nvSpPr>
        <p:spPr>
          <a:xfrm>
            <a:off x="9275051" y="1521949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Saved EBP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CDF23B-5D64-5D93-0A60-E8C4E65438ED}"/>
              </a:ext>
            </a:extLst>
          </p:cNvPr>
          <p:cNvSpPr/>
          <p:nvPr/>
        </p:nvSpPr>
        <p:spPr>
          <a:xfrm>
            <a:off x="9284977" y="5851784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2 (flag)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758FF-B34E-A7D8-392D-5BD6D0E2ADE4}"/>
              </a:ext>
            </a:extLst>
          </p:cNvPr>
          <p:cNvSpPr/>
          <p:nvPr/>
        </p:nvSpPr>
        <p:spPr>
          <a:xfrm>
            <a:off x="9284977" y="6317648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1 (string)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2640E9-8C04-B977-D9CB-BD90EF25E248}"/>
              </a:ext>
            </a:extLst>
          </p:cNvPr>
          <p:cNvCxnSpPr/>
          <p:nvPr/>
        </p:nvCxnSpPr>
        <p:spPr>
          <a:xfrm>
            <a:off x="7852259" y="6803764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D4198C-DD5E-4EE6-8B2B-636A8B053A4E}"/>
              </a:ext>
            </a:extLst>
          </p:cNvPr>
          <p:cNvSpPr txBox="1"/>
          <p:nvPr/>
        </p:nvSpPr>
        <p:spPr>
          <a:xfrm>
            <a:off x="7419185" y="644442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67EFBE-5969-939F-E436-28035A07D3AB}"/>
              </a:ext>
            </a:extLst>
          </p:cNvPr>
          <p:cNvSpPr txBox="1"/>
          <p:nvPr/>
        </p:nvSpPr>
        <p:spPr>
          <a:xfrm>
            <a:off x="11239154" y="297000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ebp</a:t>
            </a:r>
            <a:r>
              <a:rPr lang="en-US" dirty="0"/>
              <a:t>-c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4B018E-98FC-759E-3825-D7C797F869AF}"/>
              </a:ext>
            </a:extLst>
          </p:cNvPr>
          <p:cNvSpPr txBox="1"/>
          <p:nvPr/>
        </p:nvSpPr>
        <p:spPr>
          <a:xfrm>
            <a:off x="11171026" y="349494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F0EA5B-5A75-A221-FC85-7949A19FBB7F}"/>
              </a:ext>
            </a:extLst>
          </p:cNvPr>
          <p:cNvSpPr txBox="1"/>
          <p:nvPr/>
        </p:nvSpPr>
        <p:spPr>
          <a:xfrm>
            <a:off x="11199371" y="396673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262C42-952E-3DB7-808B-944A1A94AF45}"/>
              </a:ext>
            </a:extLst>
          </p:cNvPr>
          <p:cNvSpPr txBox="1"/>
          <p:nvPr/>
        </p:nvSpPr>
        <p:spPr>
          <a:xfrm>
            <a:off x="11356981" y="633343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AF83FC-1707-C272-737D-50D7D49929A9}"/>
              </a:ext>
            </a:extLst>
          </p:cNvPr>
          <p:cNvSpPr txBox="1"/>
          <p:nvPr/>
        </p:nvSpPr>
        <p:spPr>
          <a:xfrm>
            <a:off x="11318078" y="588165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3B72B1-18D9-5654-6A63-8FFDBFECF864}"/>
              </a:ext>
            </a:extLst>
          </p:cNvPr>
          <p:cNvSpPr/>
          <p:nvPr/>
        </p:nvSpPr>
        <p:spPr>
          <a:xfrm>
            <a:off x="9265251" y="2498316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A7E60F-AF3F-E36F-3CF8-D9E27286397C}"/>
              </a:ext>
            </a:extLst>
          </p:cNvPr>
          <p:cNvSpPr/>
          <p:nvPr/>
        </p:nvSpPr>
        <p:spPr>
          <a:xfrm>
            <a:off x="9272444" y="536881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FD3F8-4691-5971-143F-FA815ECA5FBD}"/>
              </a:ext>
            </a:extLst>
          </p:cNvPr>
          <p:cNvSpPr txBox="1"/>
          <p:nvPr/>
        </p:nvSpPr>
        <p:spPr>
          <a:xfrm>
            <a:off x="11310409" y="538986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esp+8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C838118-FF94-615F-8C59-6E9E5492C711}"/>
              </a:ext>
            </a:extLst>
          </p:cNvPr>
          <p:cNvSpPr/>
          <p:nvPr/>
        </p:nvSpPr>
        <p:spPr>
          <a:xfrm>
            <a:off x="9260083" y="2898100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Flag = 0x804877c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283EFB-8A2F-2F7E-E532-53A2C864835E}"/>
              </a:ext>
            </a:extLst>
          </p:cNvPr>
          <p:cNvSpPr/>
          <p:nvPr/>
        </p:nvSpPr>
        <p:spPr>
          <a:xfrm>
            <a:off x="9268426" y="1997059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534D8C-56FE-53DD-1B38-B567D9F496BE}"/>
              </a:ext>
            </a:extLst>
          </p:cNvPr>
          <p:cNvSpPr txBox="1"/>
          <p:nvPr/>
        </p:nvSpPr>
        <p:spPr>
          <a:xfrm>
            <a:off x="11239154" y="444500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ebp-18</a:t>
            </a:r>
          </a:p>
        </p:txBody>
      </p:sp>
    </p:spTree>
    <p:extLst>
      <p:ext uri="{BB962C8B-B14F-4D97-AF65-F5344CB8AC3E}">
        <p14:creationId xmlns:p14="http://schemas.microsoft.com/office/powerpoint/2010/main" val="2940232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B1DA8-943E-E414-64A1-2BCCDA4E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you type</a:t>
            </a:r>
            <a:br>
              <a:rPr lang="en-US" dirty="0"/>
            </a:br>
            <a:r>
              <a:rPr lang="en-US" dirty="0"/>
              <a:t>12 bytes of ‘A’s and ‘\x00’?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5170-C52B-105B-C5AD-D1BBB6D5C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I type “A”*12 and then</a:t>
            </a:r>
          </a:p>
          <a:p>
            <a:r>
              <a:rPr lang="en-US" dirty="0"/>
              <a:t>Put \x60\x87\x04\x08  (0x8048760)</a:t>
            </a:r>
          </a:p>
          <a:p>
            <a:pPr lvl="1"/>
            <a:r>
              <a:rPr lang="en-US" dirty="0"/>
              <a:t>Intel processors are using Little Endian, so that’s why</a:t>
            </a:r>
          </a:p>
          <a:p>
            <a:pPr lvl="1"/>
            <a:r>
              <a:rPr lang="en-US" dirty="0"/>
              <a:t>0x41424344 = 0x44 0x43 0x42 0x41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83302-CB66-0F12-C785-7C71D280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7A8BFA-48E8-A77F-8878-F519BA998427}"/>
              </a:ext>
            </a:extLst>
          </p:cNvPr>
          <p:cNvSpPr/>
          <p:nvPr/>
        </p:nvSpPr>
        <p:spPr>
          <a:xfrm>
            <a:off x="9268427" y="28687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E3F86-81A7-F8AB-4C86-201DC7A971BC}"/>
              </a:ext>
            </a:extLst>
          </p:cNvPr>
          <p:cNvSpPr/>
          <p:nvPr/>
        </p:nvSpPr>
        <p:spPr>
          <a:xfrm>
            <a:off x="9260083" y="1033916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A621B4-E795-5B24-9AAD-2E26667CEACE}"/>
              </a:ext>
            </a:extLst>
          </p:cNvPr>
          <p:cNvSpPr/>
          <p:nvPr/>
        </p:nvSpPr>
        <p:spPr>
          <a:xfrm>
            <a:off x="9260083" y="1519725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7E4D9-26F2-212C-C68D-187A5AE8AD4C}"/>
              </a:ext>
            </a:extLst>
          </p:cNvPr>
          <p:cNvSpPr/>
          <p:nvPr/>
        </p:nvSpPr>
        <p:spPr>
          <a:xfrm>
            <a:off x="9246875" y="3409387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5894AE-3429-087E-B0CE-A2F3C4B02B1B}"/>
              </a:ext>
            </a:extLst>
          </p:cNvPr>
          <p:cNvSpPr/>
          <p:nvPr/>
        </p:nvSpPr>
        <p:spPr>
          <a:xfrm>
            <a:off x="9238792" y="3905498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9F64C2-D77E-0BAD-0CBA-3EDFD4899F82}"/>
              </a:ext>
            </a:extLst>
          </p:cNvPr>
          <p:cNvSpPr txBox="1"/>
          <p:nvPr/>
        </p:nvSpPr>
        <p:spPr>
          <a:xfrm>
            <a:off x="11107006" y="3720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2A615F-6F30-955A-7C84-90920F312489}"/>
              </a:ext>
            </a:extLst>
          </p:cNvPr>
          <p:cNvSpPr/>
          <p:nvPr/>
        </p:nvSpPr>
        <p:spPr>
          <a:xfrm>
            <a:off x="9272445" y="439596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C4DD45-F000-B4FF-5768-8952BC496402}"/>
              </a:ext>
            </a:extLst>
          </p:cNvPr>
          <p:cNvSpPr/>
          <p:nvPr/>
        </p:nvSpPr>
        <p:spPr>
          <a:xfrm>
            <a:off x="9272445" y="389270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293AA7-CB79-8CD6-992A-88A4D1C4794F}"/>
              </a:ext>
            </a:extLst>
          </p:cNvPr>
          <p:cNvSpPr/>
          <p:nvPr/>
        </p:nvSpPr>
        <p:spPr>
          <a:xfrm>
            <a:off x="9275051" y="3411837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9A5B1-D3FB-517A-07CF-ACBAB551B205}"/>
              </a:ext>
            </a:extLst>
          </p:cNvPr>
          <p:cNvSpPr txBox="1"/>
          <p:nvPr/>
        </p:nvSpPr>
        <p:spPr>
          <a:xfrm>
            <a:off x="11330428" y="1887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E2911B-D308-9B15-B130-82E751BDB449}"/>
              </a:ext>
            </a:extLst>
          </p:cNvPr>
          <p:cNvSpPr/>
          <p:nvPr/>
        </p:nvSpPr>
        <p:spPr>
          <a:xfrm>
            <a:off x="9242912" y="439153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81B98-A493-3D17-BAB4-24F5D04E6517}"/>
              </a:ext>
            </a:extLst>
          </p:cNvPr>
          <p:cNvSpPr/>
          <p:nvPr/>
        </p:nvSpPr>
        <p:spPr>
          <a:xfrm>
            <a:off x="9263303" y="4887644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E2CC68-8FDA-EB20-D34F-AD16E3687C43}"/>
              </a:ext>
            </a:extLst>
          </p:cNvPr>
          <p:cNvSpPr/>
          <p:nvPr/>
        </p:nvSpPr>
        <p:spPr>
          <a:xfrm>
            <a:off x="9268426" y="534662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CCA312-F3E6-8B72-26DD-C9DE71D8CF54}"/>
              </a:ext>
            </a:extLst>
          </p:cNvPr>
          <p:cNvCxnSpPr/>
          <p:nvPr/>
        </p:nvCxnSpPr>
        <p:spPr>
          <a:xfrm>
            <a:off x="7765091" y="1998542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FAB820-D5DF-0E32-18A0-DDBA86F0587D}"/>
              </a:ext>
            </a:extLst>
          </p:cNvPr>
          <p:cNvSpPr txBox="1"/>
          <p:nvPr/>
        </p:nvSpPr>
        <p:spPr>
          <a:xfrm>
            <a:off x="7056243" y="180255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ebp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18D28B-4586-33FC-6544-AB1B4B8B7980}"/>
              </a:ext>
            </a:extLst>
          </p:cNvPr>
          <p:cNvSpPr/>
          <p:nvPr/>
        </p:nvSpPr>
        <p:spPr>
          <a:xfrm>
            <a:off x="9276456" y="1018650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 </a:t>
            </a:r>
            <a:r>
              <a:rPr lang="en-US" dirty="0" err="1">
                <a:solidFill>
                  <a:schemeClr val="tx1"/>
                </a:solidFill>
              </a:rPr>
              <a:t>Addr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10AE78-2A4A-F763-BD17-27E6AFB5DA65}"/>
              </a:ext>
            </a:extLst>
          </p:cNvPr>
          <p:cNvSpPr/>
          <p:nvPr/>
        </p:nvSpPr>
        <p:spPr>
          <a:xfrm>
            <a:off x="9275051" y="1521949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Saved EBP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CDF23B-5D64-5D93-0A60-E8C4E65438ED}"/>
              </a:ext>
            </a:extLst>
          </p:cNvPr>
          <p:cNvSpPr/>
          <p:nvPr/>
        </p:nvSpPr>
        <p:spPr>
          <a:xfrm>
            <a:off x="9284977" y="5851784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2 (flag)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758FF-B34E-A7D8-392D-5BD6D0E2ADE4}"/>
              </a:ext>
            </a:extLst>
          </p:cNvPr>
          <p:cNvSpPr/>
          <p:nvPr/>
        </p:nvSpPr>
        <p:spPr>
          <a:xfrm>
            <a:off x="9284977" y="6317648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1 (string)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2640E9-8C04-B977-D9CB-BD90EF25E248}"/>
              </a:ext>
            </a:extLst>
          </p:cNvPr>
          <p:cNvCxnSpPr/>
          <p:nvPr/>
        </p:nvCxnSpPr>
        <p:spPr>
          <a:xfrm>
            <a:off x="7852259" y="6803764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D4198C-DD5E-4EE6-8B2B-636A8B053A4E}"/>
              </a:ext>
            </a:extLst>
          </p:cNvPr>
          <p:cNvSpPr txBox="1"/>
          <p:nvPr/>
        </p:nvSpPr>
        <p:spPr>
          <a:xfrm>
            <a:off x="7419185" y="644442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67EFBE-5969-939F-E436-28035A07D3AB}"/>
              </a:ext>
            </a:extLst>
          </p:cNvPr>
          <p:cNvSpPr txBox="1"/>
          <p:nvPr/>
        </p:nvSpPr>
        <p:spPr>
          <a:xfrm>
            <a:off x="11239154" y="297000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ebp</a:t>
            </a:r>
            <a:r>
              <a:rPr lang="en-US" dirty="0"/>
              <a:t>-c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4B018E-98FC-759E-3825-D7C797F869AF}"/>
              </a:ext>
            </a:extLst>
          </p:cNvPr>
          <p:cNvSpPr txBox="1"/>
          <p:nvPr/>
        </p:nvSpPr>
        <p:spPr>
          <a:xfrm>
            <a:off x="11171026" y="349494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F0EA5B-5A75-A221-FC85-7949A19FBB7F}"/>
              </a:ext>
            </a:extLst>
          </p:cNvPr>
          <p:cNvSpPr txBox="1"/>
          <p:nvPr/>
        </p:nvSpPr>
        <p:spPr>
          <a:xfrm>
            <a:off x="11199371" y="396673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262C42-952E-3DB7-808B-944A1A94AF45}"/>
              </a:ext>
            </a:extLst>
          </p:cNvPr>
          <p:cNvSpPr txBox="1"/>
          <p:nvPr/>
        </p:nvSpPr>
        <p:spPr>
          <a:xfrm>
            <a:off x="11356981" y="633343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AF83FC-1707-C272-737D-50D7D49929A9}"/>
              </a:ext>
            </a:extLst>
          </p:cNvPr>
          <p:cNvSpPr txBox="1"/>
          <p:nvPr/>
        </p:nvSpPr>
        <p:spPr>
          <a:xfrm>
            <a:off x="11318078" y="588165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3B72B1-18D9-5654-6A63-8FFDBFECF864}"/>
              </a:ext>
            </a:extLst>
          </p:cNvPr>
          <p:cNvSpPr/>
          <p:nvPr/>
        </p:nvSpPr>
        <p:spPr>
          <a:xfrm>
            <a:off x="9265251" y="2498316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A7E60F-AF3F-E36F-3CF8-D9E27286397C}"/>
              </a:ext>
            </a:extLst>
          </p:cNvPr>
          <p:cNvSpPr/>
          <p:nvPr/>
        </p:nvSpPr>
        <p:spPr>
          <a:xfrm>
            <a:off x="9272444" y="536881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FD3F8-4691-5971-143F-FA815ECA5FBD}"/>
              </a:ext>
            </a:extLst>
          </p:cNvPr>
          <p:cNvSpPr txBox="1"/>
          <p:nvPr/>
        </p:nvSpPr>
        <p:spPr>
          <a:xfrm>
            <a:off x="11310409" y="538986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esp+8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C838118-FF94-615F-8C59-6E9E5492C711}"/>
              </a:ext>
            </a:extLst>
          </p:cNvPr>
          <p:cNvSpPr/>
          <p:nvPr/>
        </p:nvSpPr>
        <p:spPr>
          <a:xfrm>
            <a:off x="9260083" y="2898100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Flag = </a:t>
            </a:r>
            <a:r>
              <a:rPr lang="en-US" b="1" dirty="0">
                <a:solidFill>
                  <a:srgbClr val="FF0000"/>
                </a:solidFill>
              </a:rPr>
              <a:t>0x8048760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283EFB-8A2F-2F7E-E532-53A2C864835E}"/>
              </a:ext>
            </a:extLst>
          </p:cNvPr>
          <p:cNvSpPr/>
          <p:nvPr/>
        </p:nvSpPr>
        <p:spPr>
          <a:xfrm>
            <a:off x="9268426" y="1997059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534D8C-56FE-53DD-1B38-B567D9F496BE}"/>
              </a:ext>
            </a:extLst>
          </p:cNvPr>
          <p:cNvSpPr txBox="1"/>
          <p:nvPr/>
        </p:nvSpPr>
        <p:spPr>
          <a:xfrm>
            <a:off x="11239154" y="444500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22BAC-2FFA-4C2B-75A8-DC9E84FD5325}"/>
              </a:ext>
            </a:extLst>
          </p:cNvPr>
          <p:cNvSpPr txBox="1"/>
          <p:nvPr/>
        </p:nvSpPr>
        <p:spPr>
          <a:xfrm>
            <a:off x="581491" y="6123543"/>
            <a:ext cx="2614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it will print the flag!!!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205FA54-51C3-5C8D-D941-9ED65F3E68CA}"/>
              </a:ext>
            </a:extLst>
          </p:cNvPr>
          <p:cNvGrpSpPr/>
          <p:nvPr/>
        </p:nvGrpSpPr>
        <p:grpSpPr>
          <a:xfrm>
            <a:off x="687784" y="3662155"/>
            <a:ext cx="7772400" cy="2323095"/>
            <a:chOff x="687784" y="3662155"/>
            <a:chExt cx="7772400" cy="2323095"/>
          </a:xfrm>
        </p:grpSpPr>
        <p:pic>
          <p:nvPicPr>
            <p:cNvPr id="10" name="Picture 9" descr="Text&#10;&#10;Description automatically generated">
              <a:extLst>
                <a:ext uri="{FF2B5EF4-FFF2-40B4-BE49-F238E27FC236}">
                  <a16:creationId xmlns:a16="http://schemas.microsoft.com/office/drawing/2014/main" id="{6C00DCDC-1579-4254-8466-EBAD0ED8D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784" y="3662155"/>
              <a:ext cx="7772400" cy="202295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151CA9-148F-0003-29A5-CF37B8D31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568" y="5477250"/>
              <a:ext cx="4521200" cy="508000"/>
            </a:xfrm>
            <a:prstGeom prst="rect">
              <a:avLst/>
            </a:prstGeom>
          </p:spPr>
        </p:pic>
        <p:pic>
          <p:nvPicPr>
            <p:cNvPr id="21" name="Picture 20" descr="Text&#10;&#10;Description automatically generated">
              <a:extLst>
                <a:ext uri="{FF2B5EF4-FFF2-40B4-BE49-F238E27FC236}">
                  <a16:creationId xmlns:a16="http://schemas.microsoft.com/office/drawing/2014/main" id="{587F3F7E-6C0F-DB0A-C9C8-3E9C5F4C3A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79490" y="5624991"/>
              <a:ext cx="3280694" cy="360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1330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E8571-31C0-8448-528C-7A34099DA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 Overflow is More Powerful Than Just Changing Variable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CA09E-91E7-7A7E-91E7-89B9B4EA8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 stack is used for matching call/return pairs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FDED5-ED99-B419-5FB3-B1DD1E4E1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98001E2-66BF-7FFB-AC44-DD8A6F077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71" y="2394857"/>
            <a:ext cx="4724400" cy="14478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3343B32-18DB-8BEF-C8D2-2ACAF26E64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888"/>
          <a:stretch/>
        </p:blipFill>
        <p:spPr>
          <a:xfrm>
            <a:off x="5965371" y="2400300"/>
            <a:ext cx="6226629" cy="3332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7971C8-F305-2C05-5FB1-60B9BF808A0D}"/>
              </a:ext>
            </a:extLst>
          </p:cNvPr>
          <p:cNvSpPr txBox="1"/>
          <p:nvPr/>
        </p:nvSpPr>
        <p:spPr>
          <a:xfrm>
            <a:off x="555172" y="4066621"/>
            <a:ext cx="329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main() calls </a:t>
            </a:r>
            <a:r>
              <a:rPr lang="en-US" dirty="0" err="1"/>
              <a:t>process_user_input</a:t>
            </a:r>
            <a:r>
              <a:rPr lang="en-US" dirty="0"/>
              <a:t>()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38ACAF-7686-A0E1-DE19-159E865399AB}"/>
              </a:ext>
            </a:extLst>
          </p:cNvPr>
          <p:cNvCxnSpPr/>
          <p:nvPr/>
        </p:nvCxnSpPr>
        <p:spPr>
          <a:xfrm flipV="1">
            <a:off x="4245429" y="2939143"/>
            <a:ext cx="1719942" cy="48985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C03FE1-007D-7D7C-916C-FD93F3AC3D58}"/>
              </a:ext>
            </a:extLst>
          </p:cNvPr>
          <p:cNvCxnSpPr>
            <a:cxnSpLocks/>
          </p:cNvCxnSpPr>
          <p:nvPr/>
        </p:nvCxnSpPr>
        <p:spPr>
          <a:xfrm>
            <a:off x="6368143" y="2939143"/>
            <a:ext cx="0" cy="249827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E8D486-F07B-BB40-ED34-6ECC699DD4B0}"/>
              </a:ext>
            </a:extLst>
          </p:cNvPr>
          <p:cNvCxnSpPr>
            <a:cxnSpLocks/>
          </p:cNvCxnSpPr>
          <p:nvPr/>
        </p:nvCxnSpPr>
        <p:spPr>
          <a:xfrm flipH="1" flipV="1">
            <a:off x="4082143" y="3657600"/>
            <a:ext cx="2286000" cy="177981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B6A410-2378-5DD3-AFB5-ED66C7171BAF}"/>
              </a:ext>
            </a:extLst>
          </p:cNvPr>
          <p:cNvSpPr txBox="1"/>
          <p:nvPr/>
        </p:nvSpPr>
        <p:spPr>
          <a:xfrm>
            <a:off x="590304" y="4547507"/>
            <a:ext cx="26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process_user_input</a:t>
            </a:r>
            <a:r>
              <a:rPr lang="en-US" dirty="0"/>
              <a:t>() runs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CF46D4-9DB0-ECA6-0EB3-D00E3B0C1D2F}"/>
              </a:ext>
            </a:extLst>
          </p:cNvPr>
          <p:cNvSpPr txBox="1"/>
          <p:nvPr/>
        </p:nvSpPr>
        <p:spPr>
          <a:xfrm>
            <a:off x="605592" y="5149070"/>
            <a:ext cx="4581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execution must return to the point in main</a:t>
            </a:r>
          </a:p>
          <a:p>
            <a:r>
              <a:rPr lang="en-US" dirty="0"/>
              <a:t>right after running </a:t>
            </a:r>
            <a:r>
              <a:rPr lang="en-US" dirty="0" err="1"/>
              <a:t>process_user_input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A70821-17DE-D377-18E6-B982006512D3}"/>
              </a:ext>
            </a:extLst>
          </p:cNvPr>
          <p:cNvSpPr txBox="1"/>
          <p:nvPr/>
        </p:nvSpPr>
        <p:spPr>
          <a:xfrm>
            <a:off x="590304" y="5804933"/>
            <a:ext cx="192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main() continues…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2982C7-2066-2332-5599-8ADCDCBD0078}"/>
              </a:ext>
            </a:extLst>
          </p:cNvPr>
          <p:cNvCxnSpPr>
            <a:cxnSpLocks/>
          </p:cNvCxnSpPr>
          <p:nvPr/>
        </p:nvCxnSpPr>
        <p:spPr>
          <a:xfrm>
            <a:off x="1382487" y="3546046"/>
            <a:ext cx="0" cy="30614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88D7A4-9EA0-637F-A688-61DA5A3D17CD}"/>
              </a:ext>
            </a:extLst>
          </p:cNvPr>
          <p:cNvCxnSpPr/>
          <p:nvPr/>
        </p:nvCxnSpPr>
        <p:spPr>
          <a:xfrm flipH="1" flipV="1">
            <a:off x="4245429" y="4001294"/>
            <a:ext cx="2841171" cy="2172971"/>
          </a:xfrm>
          <a:prstGeom prst="straightConnector1">
            <a:avLst/>
          </a:prstGeom>
          <a:ln w="41275">
            <a:solidFill>
              <a:srgbClr val="000D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4B4660-5E1B-9231-77AC-2B3C27AA815A}"/>
              </a:ext>
            </a:extLst>
          </p:cNvPr>
          <p:cNvSpPr txBox="1"/>
          <p:nvPr/>
        </p:nvSpPr>
        <p:spPr>
          <a:xfrm>
            <a:off x="7155594" y="5989599"/>
            <a:ext cx="309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the program knows this??</a:t>
            </a:r>
          </a:p>
        </p:txBody>
      </p:sp>
    </p:spTree>
    <p:extLst>
      <p:ext uri="{BB962C8B-B14F-4D97-AF65-F5344CB8AC3E}">
        <p14:creationId xmlns:p14="http://schemas.microsoft.com/office/powerpoint/2010/main" val="27731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  <p:bldP spid="19" grpId="0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B1DA8-943E-E414-64A1-2BCCDA4E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Address</a:t>
            </a:r>
            <a:br>
              <a:rPr lang="en-US" dirty="0"/>
            </a:br>
            <a:r>
              <a:rPr lang="en-US" dirty="0"/>
              <a:t>Stored in the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5170-C52B-105B-C5AD-D1BBB6D5C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store the return address when</a:t>
            </a:r>
          </a:p>
          <a:p>
            <a:pPr lvl="1"/>
            <a:r>
              <a:rPr lang="en-US" dirty="0"/>
              <a:t>Making a function call!!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83302-CB66-0F12-C785-7C71D280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7A8BFA-48E8-A77F-8878-F519BA998427}"/>
              </a:ext>
            </a:extLst>
          </p:cNvPr>
          <p:cNvSpPr/>
          <p:nvPr/>
        </p:nvSpPr>
        <p:spPr>
          <a:xfrm>
            <a:off x="9268427" y="28687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E3F86-81A7-F8AB-4C86-201DC7A971BC}"/>
              </a:ext>
            </a:extLst>
          </p:cNvPr>
          <p:cNvSpPr/>
          <p:nvPr/>
        </p:nvSpPr>
        <p:spPr>
          <a:xfrm>
            <a:off x="9260083" y="1033916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A621B4-E795-5B24-9AAD-2E26667CEACE}"/>
              </a:ext>
            </a:extLst>
          </p:cNvPr>
          <p:cNvSpPr/>
          <p:nvPr/>
        </p:nvSpPr>
        <p:spPr>
          <a:xfrm>
            <a:off x="9260083" y="1519725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7E4D9-26F2-212C-C68D-187A5AE8AD4C}"/>
              </a:ext>
            </a:extLst>
          </p:cNvPr>
          <p:cNvSpPr/>
          <p:nvPr/>
        </p:nvSpPr>
        <p:spPr>
          <a:xfrm>
            <a:off x="9246875" y="3409387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5894AE-3429-087E-B0CE-A2F3C4B02B1B}"/>
              </a:ext>
            </a:extLst>
          </p:cNvPr>
          <p:cNvSpPr/>
          <p:nvPr/>
        </p:nvSpPr>
        <p:spPr>
          <a:xfrm>
            <a:off x="9238792" y="3905498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9F64C2-D77E-0BAD-0CBA-3EDFD4899F82}"/>
              </a:ext>
            </a:extLst>
          </p:cNvPr>
          <p:cNvSpPr txBox="1"/>
          <p:nvPr/>
        </p:nvSpPr>
        <p:spPr>
          <a:xfrm>
            <a:off x="11107006" y="3720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2A615F-6F30-955A-7C84-90920F312489}"/>
              </a:ext>
            </a:extLst>
          </p:cNvPr>
          <p:cNvSpPr/>
          <p:nvPr/>
        </p:nvSpPr>
        <p:spPr>
          <a:xfrm>
            <a:off x="9272445" y="439596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C4DD45-F000-B4FF-5768-8952BC496402}"/>
              </a:ext>
            </a:extLst>
          </p:cNvPr>
          <p:cNvSpPr/>
          <p:nvPr/>
        </p:nvSpPr>
        <p:spPr>
          <a:xfrm>
            <a:off x="9272445" y="389270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293AA7-CB79-8CD6-992A-88A4D1C4794F}"/>
              </a:ext>
            </a:extLst>
          </p:cNvPr>
          <p:cNvSpPr/>
          <p:nvPr/>
        </p:nvSpPr>
        <p:spPr>
          <a:xfrm>
            <a:off x="9275051" y="3411837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9A5B1-D3FB-517A-07CF-ACBAB551B205}"/>
              </a:ext>
            </a:extLst>
          </p:cNvPr>
          <p:cNvSpPr txBox="1"/>
          <p:nvPr/>
        </p:nvSpPr>
        <p:spPr>
          <a:xfrm>
            <a:off x="11330428" y="1887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E2911B-D308-9B15-B130-82E751BDB449}"/>
              </a:ext>
            </a:extLst>
          </p:cNvPr>
          <p:cNvSpPr/>
          <p:nvPr/>
        </p:nvSpPr>
        <p:spPr>
          <a:xfrm>
            <a:off x="9242912" y="439153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81B98-A493-3D17-BAB4-24F5D04E6517}"/>
              </a:ext>
            </a:extLst>
          </p:cNvPr>
          <p:cNvSpPr/>
          <p:nvPr/>
        </p:nvSpPr>
        <p:spPr>
          <a:xfrm>
            <a:off x="9263303" y="4887644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E2CC68-8FDA-EB20-D34F-AD16E3687C43}"/>
              </a:ext>
            </a:extLst>
          </p:cNvPr>
          <p:cNvSpPr/>
          <p:nvPr/>
        </p:nvSpPr>
        <p:spPr>
          <a:xfrm>
            <a:off x="9268426" y="534662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CCA312-F3E6-8B72-26DD-C9DE71D8CF54}"/>
              </a:ext>
            </a:extLst>
          </p:cNvPr>
          <p:cNvCxnSpPr/>
          <p:nvPr/>
        </p:nvCxnSpPr>
        <p:spPr>
          <a:xfrm>
            <a:off x="7765091" y="1998542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FAB820-D5DF-0E32-18A0-DDBA86F0587D}"/>
              </a:ext>
            </a:extLst>
          </p:cNvPr>
          <p:cNvSpPr txBox="1"/>
          <p:nvPr/>
        </p:nvSpPr>
        <p:spPr>
          <a:xfrm>
            <a:off x="7056243" y="180255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ebp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18D28B-4586-33FC-6544-AB1B4B8B7980}"/>
              </a:ext>
            </a:extLst>
          </p:cNvPr>
          <p:cNvSpPr/>
          <p:nvPr/>
        </p:nvSpPr>
        <p:spPr>
          <a:xfrm>
            <a:off x="9276456" y="1018650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 </a:t>
            </a:r>
            <a:r>
              <a:rPr lang="en-US" dirty="0" err="1">
                <a:solidFill>
                  <a:schemeClr val="tx1"/>
                </a:solidFill>
              </a:rPr>
              <a:t>Addr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10AE78-2A4A-F763-BD17-27E6AFB5DA65}"/>
              </a:ext>
            </a:extLst>
          </p:cNvPr>
          <p:cNvSpPr/>
          <p:nvPr/>
        </p:nvSpPr>
        <p:spPr>
          <a:xfrm>
            <a:off x="9275051" y="1521949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Saved EBP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CDF23B-5D64-5D93-0A60-E8C4E65438ED}"/>
              </a:ext>
            </a:extLst>
          </p:cNvPr>
          <p:cNvSpPr/>
          <p:nvPr/>
        </p:nvSpPr>
        <p:spPr>
          <a:xfrm>
            <a:off x="9284977" y="5851784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2 (flag)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758FF-B34E-A7D8-392D-5BD6D0E2ADE4}"/>
              </a:ext>
            </a:extLst>
          </p:cNvPr>
          <p:cNvSpPr/>
          <p:nvPr/>
        </p:nvSpPr>
        <p:spPr>
          <a:xfrm>
            <a:off x="9284977" y="6317648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1 (string)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2640E9-8C04-B977-D9CB-BD90EF25E248}"/>
              </a:ext>
            </a:extLst>
          </p:cNvPr>
          <p:cNvCxnSpPr/>
          <p:nvPr/>
        </p:nvCxnSpPr>
        <p:spPr>
          <a:xfrm>
            <a:off x="7852259" y="6803764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D4198C-DD5E-4EE6-8B2B-636A8B053A4E}"/>
              </a:ext>
            </a:extLst>
          </p:cNvPr>
          <p:cNvSpPr txBox="1"/>
          <p:nvPr/>
        </p:nvSpPr>
        <p:spPr>
          <a:xfrm>
            <a:off x="7419185" y="644442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67EFBE-5969-939F-E436-28035A07D3AB}"/>
              </a:ext>
            </a:extLst>
          </p:cNvPr>
          <p:cNvSpPr txBox="1"/>
          <p:nvPr/>
        </p:nvSpPr>
        <p:spPr>
          <a:xfrm>
            <a:off x="11239154" y="297000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ebp</a:t>
            </a:r>
            <a:r>
              <a:rPr lang="en-US" dirty="0"/>
              <a:t>-c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4B018E-98FC-759E-3825-D7C797F869AF}"/>
              </a:ext>
            </a:extLst>
          </p:cNvPr>
          <p:cNvSpPr txBox="1"/>
          <p:nvPr/>
        </p:nvSpPr>
        <p:spPr>
          <a:xfrm>
            <a:off x="11171026" y="349494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F0EA5B-5A75-A221-FC85-7949A19FBB7F}"/>
              </a:ext>
            </a:extLst>
          </p:cNvPr>
          <p:cNvSpPr txBox="1"/>
          <p:nvPr/>
        </p:nvSpPr>
        <p:spPr>
          <a:xfrm>
            <a:off x="11199371" y="396673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262C42-952E-3DB7-808B-944A1A94AF45}"/>
              </a:ext>
            </a:extLst>
          </p:cNvPr>
          <p:cNvSpPr txBox="1"/>
          <p:nvPr/>
        </p:nvSpPr>
        <p:spPr>
          <a:xfrm>
            <a:off x="11356981" y="633343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AF83FC-1707-C272-737D-50D7D49929A9}"/>
              </a:ext>
            </a:extLst>
          </p:cNvPr>
          <p:cNvSpPr txBox="1"/>
          <p:nvPr/>
        </p:nvSpPr>
        <p:spPr>
          <a:xfrm>
            <a:off x="11318078" y="588165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3B72B1-18D9-5654-6A63-8FFDBFECF864}"/>
              </a:ext>
            </a:extLst>
          </p:cNvPr>
          <p:cNvSpPr/>
          <p:nvPr/>
        </p:nvSpPr>
        <p:spPr>
          <a:xfrm>
            <a:off x="9265251" y="2498316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A7E60F-AF3F-E36F-3CF8-D9E27286397C}"/>
              </a:ext>
            </a:extLst>
          </p:cNvPr>
          <p:cNvSpPr/>
          <p:nvPr/>
        </p:nvSpPr>
        <p:spPr>
          <a:xfrm>
            <a:off x="9272444" y="536881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FD3F8-4691-5971-143F-FA815ECA5FBD}"/>
              </a:ext>
            </a:extLst>
          </p:cNvPr>
          <p:cNvSpPr txBox="1"/>
          <p:nvPr/>
        </p:nvSpPr>
        <p:spPr>
          <a:xfrm>
            <a:off x="11310409" y="538986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esp+8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C838118-FF94-615F-8C59-6E9E5492C711}"/>
              </a:ext>
            </a:extLst>
          </p:cNvPr>
          <p:cNvSpPr/>
          <p:nvPr/>
        </p:nvSpPr>
        <p:spPr>
          <a:xfrm>
            <a:off x="9260083" y="2898100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Flag = 0x804877c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283EFB-8A2F-2F7E-E532-53A2C864835E}"/>
              </a:ext>
            </a:extLst>
          </p:cNvPr>
          <p:cNvSpPr/>
          <p:nvPr/>
        </p:nvSpPr>
        <p:spPr>
          <a:xfrm>
            <a:off x="9268426" y="1997059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534D8C-56FE-53DD-1B38-B567D9F496BE}"/>
              </a:ext>
            </a:extLst>
          </p:cNvPr>
          <p:cNvSpPr txBox="1"/>
          <p:nvPr/>
        </p:nvSpPr>
        <p:spPr>
          <a:xfrm>
            <a:off x="11239154" y="444500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ebp-18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6515D6D-1185-D9A8-48EA-69716D6A44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29232"/>
            <a:ext cx="3051193" cy="935043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CFFE8F4-57F5-A16E-9C43-07BC273536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0096" y="4194394"/>
            <a:ext cx="1958397" cy="213904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746DBD-03AE-9906-D7DF-8C60481F9C5D}"/>
              </a:ext>
            </a:extLst>
          </p:cNvPr>
          <p:cNvCxnSpPr>
            <a:cxnSpLocks/>
          </p:cNvCxnSpPr>
          <p:nvPr/>
        </p:nvCxnSpPr>
        <p:spPr>
          <a:xfrm>
            <a:off x="2193806" y="3657442"/>
            <a:ext cx="1306290" cy="48332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DDD63AC-22C1-867C-7941-ADB772AD20F4}"/>
              </a:ext>
            </a:extLst>
          </p:cNvPr>
          <p:cNvCxnSpPr/>
          <p:nvPr/>
        </p:nvCxnSpPr>
        <p:spPr>
          <a:xfrm flipV="1">
            <a:off x="506186" y="1281971"/>
            <a:ext cx="8605791" cy="2438861"/>
          </a:xfrm>
          <a:prstGeom prst="straightConnector1">
            <a:avLst/>
          </a:prstGeom>
          <a:ln w="38100">
            <a:solidFill>
              <a:srgbClr val="000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4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B1F06-AE46-2E79-96D9-3407AEFB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2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56E2A-AEEE-986D-4D98-E64AEF26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SSL/TLS</a:t>
            </a:r>
          </a:p>
          <a:p>
            <a:r>
              <a:rPr lang="en-US" dirty="0"/>
              <a:t>Web Security (password and SQL injection)</a:t>
            </a:r>
          </a:p>
          <a:p>
            <a:r>
              <a:rPr lang="en-US" dirty="0"/>
              <a:t>Web Security (XSS and CSRF)</a:t>
            </a:r>
          </a:p>
          <a:p>
            <a:r>
              <a:rPr lang="en-US" dirty="0"/>
              <a:t>Something related to the codebreaker preps</a:t>
            </a:r>
          </a:p>
          <a:p>
            <a:r>
              <a:rPr lang="en-US" dirty="0"/>
              <a:t>Buffer overflow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51ED6-1175-1704-46CD-50EF92C8C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646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B1DA8-943E-E414-64A1-2BCCDA4E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Address</a:t>
            </a:r>
            <a:br>
              <a:rPr lang="en-US" dirty="0"/>
            </a:br>
            <a:r>
              <a:rPr lang="en-US" dirty="0"/>
              <a:t>Stored in the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5170-C52B-105B-C5AD-D1BBB6D5C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returning from </a:t>
            </a:r>
            <a:r>
              <a:rPr lang="en-US" dirty="0" err="1"/>
              <a:t>process_user_input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83302-CB66-0F12-C785-7C71D280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7A8BFA-48E8-A77F-8878-F519BA998427}"/>
              </a:ext>
            </a:extLst>
          </p:cNvPr>
          <p:cNvSpPr/>
          <p:nvPr/>
        </p:nvSpPr>
        <p:spPr>
          <a:xfrm>
            <a:off x="9268427" y="28687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E3F86-81A7-F8AB-4C86-201DC7A971BC}"/>
              </a:ext>
            </a:extLst>
          </p:cNvPr>
          <p:cNvSpPr/>
          <p:nvPr/>
        </p:nvSpPr>
        <p:spPr>
          <a:xfrm>
            <a:off x="9260083" y="1033916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A621B4-E795-5B24-9AAD-2E26667CEACE}"/>
              </a:ext>
            </a:extLst>
          </p:cNvPr>
          <p:cNvSpPr/>
          <p:nvPr/>
        </p:nvSpPr>
        <p:spPr>
          <a:xfrm>
            <a:off x="9260083" y="1519725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7E4D9-26F2-212C-C68D-187A5AE8AD4C}"/>
              </a:ext>
            </a:extLst>
          </p:cNvPr>
          <p:cNvSpPr/>
          <p:nvPr/>
        </p:nvSpPr>
        <p:spPr>
          <a:xfrm>
            <a:off x="9246875" y="3409387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5894AE-3429-087E-B0CE-A2F3C4B02B1B}"/>
              </a:ext>
            </a:extLst>
          </p:cNvPr>
          <p:cNvSpPr/>
          <p:nvPr/>
        </p:nvSpPr>
        <p:spPr>
          <a:xfrm>
            <a:off x="9238792" y="3905498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9F64C2-D77E-0BAD-0CBA-3EDFD4899F82}"/>
              </a:ext>
            </a:extLst>
          </p:cNvPr>
          <p:cNvSpPr txBox="1"/>
          <p:nvPr/>
        </p:nvSpPr>
        <p:spPr>
          <a:xfrm>
            <a:off x="11107006" y="3720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2A615F-6F30-955A-7C84-90920F312489}"/>
              </a:ext>
            </a:extLst>
          </p:cNvPr>
          <p:cNvSpPr/>
          <p:nvPr/>
        </p:nvSpPr>
        <p:spPr>
          <a:xfrm>
            <a:off x="9272445" y="439596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C4DD45-F000-B4FF-5768-8952BC496402}"/>
              </a:ext>
            </a:extLst>
          </p:cNvPr>
          <p:cNvSpPr/>
          <p:nvPr/>
        </p:nvSpPr>
        <p:spPr>
          <a:xfrm>
            <a:off x="9272445" y="389270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293AA7-CB79-8CD6-992A-88A4D1C4794F}"/>
              </a:ext>
            </a:extLst>
          </p:cNvPr>
          <p:cNvSpPr/>
          <p:nvPr/>
        </p:nvSpPr>
        <p:spPr>
          <a:xfrm>
            <a:off x="9275051" y="3411837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9A5B1-D3FB-517A-07CF-ACBAB551B205}"/>
              </a:ext>
            </a:extLst>
          </p:cNvPr>
          <p:cNvSpPr txBox="1"/>
          <p:nvPr/>
        </p:nvSpPr>
        <p:spPr>
          <a:xfrm>
            <a:off x="11330428" y="1887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E2911B-D308-9B15-B130-82E751BDB449}"/>
              </a:ext>
            </a:extLst>
          </p:cNvPr>
          <p:cNvSpPr/>
          <p:nvPr/>
        </p:nvSpPr>
        <p:spPr>
          <a:xfrm>
            <a:off x="9242912" y="439153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81B98-A493-3D17-BAB4-24F5D04E6517}"/>
              </a:ext>
            </a:extLst>
          </p:cNvPr>
          <p:cNvSpPr/>
          <p:nvPr/>
        </p:nvSpPr>
        <p:spPr>
          <a:xfrm>
            <a:off x="9263303" y="4887644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E2CC68-8FDA-EB20-D34F-AD16E3687C43}"/>
              </a:ext>
            </a:extLst>
          </p:cNvPr>
          <p:cNvSpPr/>
          <p:nvPr/>
        </p:nvSpPr>
        <p:spPr>
          <a:xfrm>
            <a:off x="9268426" y="534662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CCA312-F3E6-8B72-26DD-C9DE71D8CF54}"/>
              </a:ext>
            </a:extLst>
          </p:cNvPr>
          <p:cNvCxnSpPr/>
          <p:nvPr/>
        </p:nvCxnSpPr>
        <p:spPr>
          <a:xfrm>
            <a:off x="7765091" y="1998542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FAB820-D5DF-0E32-18A0-DDBA86F0587D}"/>
              </a:ext>
            </a:extLst>
          </p:cNvPr>
          <p:cNvSpPr txBox="1"/>
          <p:nvPr/>
        </p:nvSpPr>
        <p:spPr>
          <a:xfrm>
            <a:off x="7056243" y="180255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ebp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18D28B-4586-33FC-6544-AB1B4B8B7980}"/>
              </a:ext>
            </a:extLst>
          </p:cNvPr>
          <p:cNvSpPr/>
          <p:nvPr/>
        </p:nvSpPr>
        <p:spPr>
          <a:xfrm>
            <a:off x="9276456" y="1018650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 </a:t>
            </a:r>
            <a:r>
              <a:rPr lang="en-US" dirty="0" err="1">
                <a:solidFill>
                  <a:schemeClr val="tx1"/>
                </a:solidFill>
              </a:rPr>
              <a:t>Addr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10AE78-2A4A-F763-BD17-27E6AFB5DA65}"/>
              </a:ext>
            </a:extLst>
          </p:cNvPr>
          <p:cNvSpPr/>
          <p:nvPr/>
        </p:nvSpPr>
        <p:spPr>
          <a:xfrm>
            <a:off x="9275051" y="1521949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Saved EBP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CDF23B-5D64-5D93-0A60-E8C4E65438ED}"/>
              </a:ext>
            </a:extLst>
          </p:cNvPr>
          <p:cNvSpPr/>
          <p:nvPr/>
        </p:nvSpPr>
        <p:spPr>
          <a:xfrm>
            <a:off x="9284977" y="5851784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2 (flag)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758FF-B34E-A7D8-392D-5BD6D0E2ADE4}"/>
              </a:ext>
            </a:extLst>
          </p:cNvPr>
          <p:cNvSpPr/>
          <p:nvPr/>
        </p:nvSpPr>
        <p:spPr>
          <a:xfrm>
            <a:off x="9284977" y="6317648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1 (string)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2640E9-8C04-B977-D9CB-BD90EF25E248}"/>
              </a:ext>
            </a:extLst>
          </p:cNvPr>
          <p:cNvCxnSpPr/>
          <p:nvPr/>
        </p:nvCxnSpPr>
        <p:spPr>
          <a:xfrm>
            <a:off x="7852259" y="6803764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D4198C-DD5E-4EE6-8B2B-636A8B053A4E}"/>
              </a:ext>
            </a:extLst>
          </p:cNvPr>
          <p:cNvSpPr txBox="1"/>
          <p:nvPr/>
        </p:nvSpPr>
        <p:spPr>
          <a:xfrm>
            <a:off x="7419185" y="644442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67EFBE-5969-939F-E436-28035A07D3AB}"/>
              </a:ext>
            </a:extLst>
          </p:cNvPr>
          <p:cNvSpPr txBox="1"/>
          <p:nvPr/>
        </p:nvSpPr>
        <p:spPr>
          <a:xfrm>
            <a:off x="11239154" y="297000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ebp</a:t>
            </a:r>
            <a:r>
              <a:rPr lang="en-US" dirty="0"/>
              <a:t>-c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4B018E-98FC-759E-3825-D7C797F869AF}"/>
              </a:ext>
            </a:extLst>
          </p:cNvPr>
          <p:cNvSpPr txBox="1"/>
          <p:nvPr/>
        </p:nvSpPr>
        <p:spPr>
          <a:xfrm>
            <a:off x="11171026" y="349494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F0EA5B-5A75-A221-FC85-7949A19FBB7F}"/>
              </a:ext>
            </a:extLst>
          </p:cNvPr>
          <p:cNvSpPr txBox="1"/>
          <p:nvPr/>
        </p:nvSpPr>
        <p:spPr>
          <a:xfrm>
            <a:off x="11199371" y="396673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262C42-952E-3DB7-808B-944A1A94AF45}"/>
              </a:ext>
            </a:extLst>
          </p:cNvPr>
          <p:cNvSpPr txBox="1"/>
          <p:nvPr/>
        </p:nvSpPr>
        <p:spPr>
          <a:xfrm>
            <a:off x="11356981" y="633343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AF83FC-1707-C272-737D-50D7D49929A9}"/>
              </a:ext>
            </a:extLst>
          </p:cNvPr>
          <p:cNvSpPr txBox="1"/>
          <p:nvPr/>
        </p:nvSpPr>
        <p:spPr>
          <a:xfrm>
            <a:off x="11318078" y="588165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3B72B1-18D9-5654-6A63-8FFDBFECF864}"/>
              </a:ext>
            </a:extLst>
          </p:cNvPr>
          <p:cNvSpPr/>
          <p:nvPr/>
        </p:nvSpPr>
        <p:spPr>
          <a:xfrm>
            <a:off x="9265251" y="2498316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A7E60F-AF3F-E36F-3CF8-D9E27286397C}"/>
              </a:ext>
            </a:extLst>
          </p:cNvPr>
          <p:cNvSpPr/>
          <p:nvPr/>
        </p:nvSpPr>
        <p:spPr>
          <a:xfrm>
            <a:off x="9272444" y="536881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FD3F8-4691-5971-143F-FA815ECA5FBD}"/>
              </a:ext>
            </a:extLst>
          </p:cNvPr>
          <p:cNvSpPr txBox="1"/>
          <p:nvPr/>
        </p:nvSpPr>
        <p:spPr>
          <a:xfrm>
            <a:off x="11310409" y="538986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esp+8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C838118-FF94-615F-8C59-6E9E5492C711}"/>
              </a:ext>
            </a:extLst>
          </p:cNvPr>
          <p:cNvSpPr/>
          <p:nvPr/>
        </p:nvSpPr>
        <p:spPr>
          <a:xfrm>
            <a:off x="9260083" y="2898100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Flag = 0x804877c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283EFB-8A2F-2F7E-E532-53A2C864835E}"/>
              </a:ext>
            </a:extLst>
          </p:cNvPr>
          <p:cNvSpPr/>
          <p:nvPr/>
        </p:nvSpPr>
        <p:spPr>
          <a:xfrm>
            <a:off x="9268426" y="1997059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534D8C-56FE-53DD-1B38-B567D9F496BE}"/>
              </a:ext>
            </a:extLst>
          </p:cNvPr>
          <p:cNvSpPr txBox="1"/>
          <p:nvPr/>
        </p:nvSpPr>
        <p:spPr>
          <a:xfrm>
            <a:off x="11239154" y="444500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ebp-18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6515D6D-1185-D9A8-48EA-69716D6A44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4780" y="4774117"/>
            <a:ext cx="3051193" cy="935043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CFFE8F4-57F5-A16E-9C43-07BC273536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03" y="2425421"/>
            <a:ext cx="1958397" cy="213904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746DBD-03AE-9906-D7DF-8C60481F9C5D}"/>
              </a:ext>
            </a:extLst>
          </p:cNvPr>
          <p:cNvCxnSpPr>
            <a:cxnSpLocks/>
          </p:cNvCxnSpPr>
          <p:nvPr/>
        </p:nvCxnSpPr>
        <p:spPr>
          <a:xfrm flipH="1">
            <a:off x="6982627" y="1281971"/>
            <a:ext cx="2128458" cy="433489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DDD63AC-22C1-867C-7941-ADB772AD20F4}"/>
              </a:ext>
            </a:extLst>
          </p:cNvPr>
          <p:cNvCxnSpPr>
            <a:cxnSpLocks/>
          </p:cNvCxnSpPr>
          <p:nvPr/>
        </p:nvCxnSpPr>
        <p:spPr>
          <a:xfrm flipV="1">
            <a:off x="426662" y="1265853"/>
            <a:ext cx="8671144" cy="3187623"/>
          </a:xfrm>
          <a:prstGeom prst="straightConnector1">
            <a:avLst/>
          </a:prstGeom>
          <a:ln w="38100">
            <a:solidFill>
              <a:srgbClr val="000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57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B1DA8-943E-E414-64A1-2BCCDA4E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Can Do with</a:t>
            </a:r>
            <a:br>
              <a:rPr lang="en-US" dirty="0"/>
            </a:br>
            <a:r>
              <a:rPr lang="en-US" dirty="0"/>
              <a:t>Buffer Overflow?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5170-C52B-105B-C5AD-D1BBB6D5C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fill the data starting from a buffer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83302-CB66-0F12-C785-7C71D280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7A8BFA-48E8-A77F-8878-F519BA998427}"/>
              </a:ext>
            </a:extLst>
          </p:cNvPr>
          <p:cNvSpPr/>
          <p:nvPr/>
        </p:nvSpPr>
        <p:spPr>
          <a:xfrm>
            <a:off x="9268427" y="28687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E3F86-81A7-F8AB-4C86-201DC7A971BC}"/>
              </a:ext>
            </a:extLst>
          </p:cNvPr>
          <p:cNvSpPr/>
          <p:nvPr/>
        </p:nvSpPr>
        <p:spPr>
          <a:xfrm>
            <a:off x="9260083" y="1033916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A621B4-E795-5B24-9AAD-2E26667CEACE}"/>
              </a:ext>
            </a:extLst>
          </p:cNvPr>
          <p:cNvSpPr/>
          <p:nvPr/>
        </p:nvSpPr>
        <p:spPr>
          <a:xfrm>
            <a:off x="9260083" y="1519725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7E4D9-26F2-212C-C68D-187A5AE8AD4C}"/>
              </a:ext>
            </a:extLst>
          </p:cNvPr>
          <p:cNvSpPr/>
          <p:nvPr/>
        </p:nvSpPr>
        <p:spPr>
          <a:xfrm>
            <a:off x="9246875" y="3409387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5894AE-3429-087E-B0CE-A2F3C4B02B1B}"/>
              </a:ext>
            </a:extLst>
          </p:cNvPr>
          <p:cNvSpPr/>
          <p:nvPr/>
        </p:nvSpPr>
        <p:spPr>
          <a:xfrm>
            <a:off x="9238792" y="3905498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9F64C2-D77E-0BAD-0CBA-3EDFD4899F82}"/>
              </a:ext>
            </a:extLst>
          </p:cNvPr>
          <p:cNvSpPr txBox="1"/>
          <p:nvPr/>
        </p:nvSpPr>
        <p:spPr>
          <a:xfrm>
            <a:off x="11107006" y="3720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2A615F-6F30-955A-7C84-90920F312489}"/>
              </a:ext>
            </a:extLst>
          </p:cNvPr>
          <p:cNvSpPr/>
          <p:nvPr/>
        </p:nvSpPr>
        <p:spPr>
          <a:xfrm>
            <a:off x="9272445" y="439596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C4DD45-F000-B4FF-5768-8952BC496402}"/>
              </a:ext>
            </a:extLst>
          </p:cNvPr>
          <p:cNvSpPr/>
          <p:nvPr/>
        </p:nvSpPr>
        <p:spPr>
          <a:xfrm>
            <a:off x="9272445" y="389270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293AA7-CB79-8CD6-992A-88A4D1C4794F}"/>
              </a:ext>
            </a:extLst>
          </p:cNvPr>
          <p:cNvSpPr/>
          <p:nvPr/>
        </p:nvSpPr>
        <p:spPr>
          <a:xfrm>
            <a:off x="9275051" y="3411837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9A5B1-D3FB-517A-07CF-ACBAB551B205}"/>
              </a:ext>
            </a:extLst>
          </p:cNvPr>
          <p:cNvSpPr txBox="1"/>
          <p:nvPr/>
        </p:nvSpPr>
        <p:spPr>
          <a:xfrm>
            <a:off x="11330428" y="1887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E2911B-D308-9B15-B130-82E751BDB449}"/>
              </a:ext>
            </a:extLst>
          </p:cNvPr>
          <p:cNvSpPr/>
          <p:nvPr/>
        </p:nvSpPr>
        <p:spPr>
          <a:xfrm>
            <a:off x="9242912" y="439153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81B98-A493-3D17-BAB4-24F5D04E6517}"/>
              </a:ext>
            </a:extLst>
          </p:cNvPr>
          <p:cNvSpPr/>
          <p:nvPr/>
        </p:nvSpPr>
        <p:spPr>
          <a:xfrm>
            <a:off x="9263303" y="4887644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E2CC68-8FDA-EB20-D34F-AD16E3687C43}"/>
              </a:ext>
            </a:extLst>
          </p:cNvPr>
          <p:cNvSpPr/>
          <p:nvPr/>
        </p:nvSpPr>
        <p:spPr>
          <a:xfrm>
            <a:off x="9268426" y="534662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CCA312-F3E6-8B72-26DD-C9DE71D8CF54}"/>
              </a:ext>
            </a:extLst>
          </p:cNvPr>
          <p:cNvCxnSpPr/>
          <p:nvPr/>
        </p:nvCxnSpPr>
        <p:spPr>
          <a:xfrm>
            <a:off x="7765091" y="1998542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FAB820-D5DF-0E32-18A0-DDBA86F0587D}"/>
              </a:ext>
            </a:extLst>
          </p:cNvPr>
          <p:cNvSpPr txBox="1"/>
          <p:nvPr/>
        </p:nvSpPr>
        <p:spPr>
          <a:xfrm>
            <a:off x="7056243" y="180255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ebp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18D28B-4586-33FC-6544-AB1B4B8B7980}"/>
              </a:ext>
            </a:extLst>
          </p:cNvPr>
          <p:cNvSpPr/>
          <p:nvPr/>
        </p:nvSpPr>
        <p:spPr>
          <a:xfrm>
            <a:off x="9276456" y="1018650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 </a:t>
            </a:r>
            <a:r>
              <a:rPr lang="en-US" dirty="0" err="1">
                <a:solidFill>
                  <a:schemeClr val="tx1"/>
                </a:solidFill>
              </a:rPr>
              <a:t>Addr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10AE78-2A4A-F763-BD17-27E6AFB5DA65}"/>
              </a:ext>
            </a:extLst>
          </p:cNvPr>
          <p:cNvSpPr/>
          <p:nvPr/>
        </p:nvSpPr>
        <p:spPr>
          <a:xfrm>
            <a:off x="9275051" y="1521949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Saved EBP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CDF23B-5D64-5D93-0A60-E8C4E65438ED}"/>
              </a:ext>
            </a:extLst>
          </p:cNvPr>
          <p:cNvSpPr/>
          <p:nvPr/>
        </p:nvSpPr>
        <p:spPr>
          <a:xfrm>
            <a:off x="9284977" y="5851784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2 (flag)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758FF-B34E-A7D8-392D-5BD6D0E2ADE4}"/>
              </a:ext>
            </a:extLst>
          </p:cNvPr>
          <p:cNvSpPr/>
          <p:nvPr/>
        </p:nvSpPr>
        <p:spPr>
          <a:xfrm>
            <a:off x="9284977" y="6317648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1 (string)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2640E9-8C04-B977-D9CB-BD90EF25E248}"/>
              </a:ext>
            </a:extLst>
          </p:cNvPr>
          <p:cNvCxnSpPr/>
          <p:nvPr/>
        </p:nvCxnSpPr>
        <p:spPr>
          <a:xfrm>
            <a:off x="7852259" y="6803764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D4198C-DD5E-4EE6-8B2B-636A8B053A4E}"/>
              </a:ext>
            </a:extLst>
          </p:cNvPr>
          <p:cNvSpPr txBox="1"/>
          <p:nvPr/>
        </p:nvSpPr>
        <p:spPr>
          <a:xfrm>
            <a:off x="7419185" y="644442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67EFBE-5969-939F-E436-28035A07D3AB}"/>
              </a:ext>
            </a:extLst>
          </p:cNvPr>
          <p:cNvSpPr txBox="1"/>
          <p:nvPr/>
        </p:nvSpPr>
        <p:spPr>
          <a:xfrm>
            <a:off x="11239154" y="297000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ebp</a:t>
            </a:r>
            <a:r>
              <a:rPr lang="en-US" dirty="0"/>
              <a:t>-c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4B018E-98FC-759E-3825-D7C797F869AF}"/>
              </a:ext>
            </a:extLst>
          </p:cNvPr>
          <p:cNvSpPr txBox="1"/>
          <p:nvPr/>
        </p:nvSpPr>
        <p:spPr>
          <a:xfrm>
            <a:off x="11171026" y="349494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F0EA5B-5A75-A221-FC85-7949A19FBB7F}"/>
              </a:ext>
            </a:extLst>
          </p:cNvPr>
          <p:cNvSpPr txBox="1"/>
          <p:nvPr/>
        </p:nvSpPr>
        <p:spPr>
          <a:xfrm>
            <a:off x="11199371" y="396673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262C42-952E-3DB7-808B-944A1A94AF45}"/>
              </a:ext>
            </a:extLst>
          </p:cNvPr>
          <p:cNvSpPr txBox="1"/>
          <p:nvPr/>
        </p:nvSpPr>
        <p:spPr>
          <a:xfrm>
            <a:off x="11356981" y="633343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AF83FC-1707-C272-737D-50D7D49929A9}"/>
              </a:ext>
            </a:extLst>
          </p:cNvPr>
          <p:cNvSpPr txBox="1"/>
          <p:nvPr/>
        </p:nvSpPr>
        <p:spPr>
          <a:xfrm>
            <a:off x="11318078" y="588165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3B72B1-18D9-5654-6A63-8FFDBFECF864}"/>
              </a:ext>
            </a:extLst>
          </p:cNvPr>
          <p:cNvSpPr/>
          <p:nvPr/>
        </p:nvSpPr>
        <p:spPr>
          <a:xfrm>
            <a:off x="9265251" y="2498316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A7E60F-AF3F-E36F-3CF8-D9E27286397C}"/>
              </a:ext>
            </a:extLst>
          </p:cNvPr>
          <p:cNvSpPr/>
          <p:nvPr/>
        </p:nvSpPr>
        <p:spPr>
          <a:xfrm>
            <a:off x="9272444" y="536881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FD3F8-4691-5971-143F-FA815ECA5FBD}"/>
              </a:ext>
            </a:extLst>
          </p:cNvPr>
          <p:cNvSpPr txBox="1"/>
          <p:nvPr/>
        </p:nvSpPr>
        <p:spPr>
          <a:xfrm>
            <a:off x="11310409" y="538986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esp+8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C838118-FF94-615F-8C59-6E9E5492C711}"/>
              </a:ext>
            </a:extLst>
          </p:cNvPr>
          <p:cNvSpPr/>
          <p:nvPr/>
        </p:nvSpPr>
        <p:spPr>
          <a:xfrm>
            <a:off x="9260083" y="2898100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Flag = 0x804877c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283EFB-8A2F-2F7E-E532-53A2C864835E}"/>
              </a:ext>
            </a:extLst>
          </p:cNvPr>
          <p:cNvSpPr/>
          <p:nvPr/>
        </p:nvSpPr>
        <p:spPr>
          <a:xfrm>
            <a:off x="9268426" y="1997059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534D8C-56FE-53DD-1B38-B567D9F496BE}"/>
              </a:ext>
            </a:extLst>
          </p:cNvPr>
          <p:cNvSpPr txBox="1"/>
          <p:nvPr/>
        </p:nvSpPr>
        <p:spPr>
          <a:xfrm>
            <a:off x="11239154" y="444500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ebp-18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3B8779-5196-6747-265E-19D439A02ACF}"/>
              </a:ext>
            </a:extLst>
          </p:cNvPr>
          <p:cNvCxnSpPr>
            <a:cxnSpLocks/>
          </p:cNvCxnSpPr>
          <p:nvPr/>
        </p:nvCxnSpPr>
        <p:spPr>
          <a:xfrm flipV="1">
            <a:off x="8932363" y="3409387"/>
            <a:ext cx="0" cy="140494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E408D5C-5A5C-01AF-F47C-C5D2B098A6EF}"/>
              </a:ext>
            </a:extLst>
          </p:cNvPr>
          <p:cNvSpPr txBox="1"/>
          <p:nvPr/>
        </p:nvSpPr>
        <p:spPr>
          <a:xfrm>
            <a:off x="7955046" y="389270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As</a:t>
            </a:r>
          </a:p>
        </p:txBody>
      </p:sp>
    </p:spTree>
    <p:extLst>
      <p:ext uri="{BB962C8B-B14F-4D97-AF65-F5344CB8AC3E}">
        <p14:creationId xmlns:p14="http://schemas.microsoft.com/office/powerpoint/2010/main" val="11331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B1DA8-943E-E414-64A1-2BCCDA4E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Can Do with</a:t>
            </a:r>
            <a:br>
              <a:rPr lang="en-US" dirty="0"/>
            </a:br>
            <a:r>
              <a:rPr lang="en-US" dirty="0"/>
              <a:t>Buffer Overflow?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5170-C52B-105B-C5AD-D1BBB6D5C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fill the data starting from a buffer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83302-CB66-0F12-C785-7C71D280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7A8BFA-48E8-A77F-8878-F519BA998427}"/>
              </a:ext>
            </a:extLst>
          </p:cNvPr>
          <p:cNvSpPr/>
          <p:nvPr/>
        </p:nvSpPr>
        <p:spPr>
          <a:xfrm>
            <a:off x="9268427" y="28687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E3F86-81A7-F8AB-4C86-201DC7A971BC}"/>
              </a:ext>
            </a:extLst>
          </p:cNvPr>
          <p:cNvSpPr/>
          <p:nvPr/>
        </p:nvSpPr>
        <p:spPr>
          <a:xfrm>
            <a:off x="9260083" y="1033916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A621B4-E795-5B24-9AAD-2E26667CEACE}"/>
              </a:ext>
            </a:extLst>
          </p:cNvPr>
          <p:cNvSpPr/>
          <p:nvPr/>
        </p:nvSpPr>
        <p:spPr>
          <a:xfrm>
            <a:off x="9260083" y="1519725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7E4D9-26F2-212C-C68D-187A5AE8AD4C}"/>
              </a:ext>
            </a:extLst>
          </p:cNvPr>
          <p:cNvSpPr/>
          <p:nvPr/>
        </p:nvSpPr>
        <p:spPr>
          <a:xfrm>
            <a:off x="9246875" y="3409387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5894AE-3429-087E-B0CE-A2F3C4B02B1B}"/>
              </a:ext>
            </a:extLst>
          </p:cNvPr>
          <p:cNvSpPr/>
          <p:nvPr/>
        </p:nvSpPr>
        <p:spPr>
          <a:xfrm>
            <a:off x="9238792" y="3905498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9F64C2-D77E-0BAD-0CBA-3EDFD4899F82}"/>
              </a:ext>
            </a:extLst>
          </p:cNvPr>
          <p:cNvSpPr txBox="1"/>
          <p:nvPr/>
        </p:nvSpPr>
        <p:spPr>
          <a:xfrm>
            <a:off x="11107006" y="3720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2A615F-6F30-955A-7C84-90920F312489}"/>
              </a:ext>
            </a:extLst>
          </p:cNvPr>
          <p:cNvSpPr/>
          <p:nvPr/>
        </p:nvSpPr>
        <p:spPr>
          <a:xfrm>
            <a:off x="9272445" y="439596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C4DD45-F000-B4FF-5768-8952BC496402}"/>
              </a:ext>
            </a:extLst>
          </p:cNvPr>
          <p:cNvSpPr/>
          <p:nvPr/>
        </p:nvSpPr>
        <p:spPr>
          <a:xfrm>
            <a:off x="9272445" y="389270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293AA7-CB79-8CD6-992A-88A4D1C4794F}"/>
              </a:ext>
            </a:extLst>
          </p:cNvPr>
          <p:cNvSpPr/>
          <p:nvPr/>
        </p:nvSpPr>
        <p:spPr>
          <a:xfrm>
            <a:off x="9275051" y="3411837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9A5B1-D3FB-517A-07CF-ACBAB551B205}"/>
              </a:ext>
            </a:extLst>
          </p:cNvPr>
          <p:cNvSpPr txBox="1"/>
          <p:nvPr/>
        </p:nvSpPr>
        <p:spPr>
          <a:xfrm>
            <a:off x="11330428" y="1887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E2911B-D308-9B15-B130-82E751BDB449}"/>
              </a:ext>
            </a:extLst>
          </p:cNvPr>
          <p:cNvSpPr/>
          <p:nvPr/>
        </p:nvSpPr>
        <p:spPr>
          <a:xfrm>
            <a:off x="9242912" y="439153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81B98-A493-3D17-BAB4-24F5D04E6517}"/>
              </a:ext>
            </a:extLst>
          </p:cNvPr>
          <p:cNvSpPr/>
          <p:nvPr/>
        </p:nvSpPr>
        <p:spPr>
          <a:xfrm>
            <a:off x="9263303" y="4887644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E2CC68-8FDA-EB20-D34F-AD16E3687C43}"/>
              </a:ext>
            </a:extLst>
          </p:cNvPr>
          <p:cNvSpPr/>
          <p:nvPr/>
        </p:nvSpPr>
        <p:spPr>
          <a:xfrm>
            <a:off x="9268426" y="534662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CCA312-F3E6-8B72-26DD-C9DE71D8CF54}"/>
              </a:ext>
            </a:extLst>
          </p:cNvPr>
          <p:cNvCxnSpPr/>
          <p:nvPr/>
        </p:nvCxnSpPr>
        <p:spPr>
          <a:xfrm>
            <a:off x="7765091" y="1998542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FAB820-D5DF-0E32-18A0-DDBA86F0587D}"/>
              </a:ext>
            </a:extLst>
          </p:cNvPr>
          <p:cNvSpPr txBox="1"/>
          <p:nvPr/>
        </p:nvSpPr>
        <p:spPr>
          <a:xfrm>
            <a:off x="7056243" y="180255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ebp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18D28B-4586-33FC-6544-AB1B4B8B7980}"/>
              </a:ext>
            </a:extLst>
          </p:cNvPr>
          <p:cNvSpPr/>
          <p:nvPr/>
        </p:nvSpPr>
        <p:spPr>
          <a:xfrm>
            <a:off x="9276456" y="1018650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 </a:t>
            </a:r>
            <a:r>
              <a:rPr lang="en-US" dirty="0" err="1">
                <a:solidFill>
                  <a:schemeClr val="tx1"/>
                </a:solidFill>
              </a:rPr>
              <a:t>Addr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10AE78-2A4A-F763-BD17-27E6AFB5DA65}"/>
              </a:ext>
            </a:extLst>
          </p:cNvPr>
          <p:cNvSpPr/>
          <p:nvPr/>
        </p:nvSpPr>
        <p:spPr>
          <a:xfrm>
            <a:off x="9275051" y="1521949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Saved EBP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CDF23B-5D64-5D93-0A60-E8C4E65438ED}"/>
              </a:ext>
            </a:extLst>
          </p:cNvPr>
          <p:cNvSpPr/>
          <p:nvPr/>
        </p:nvSpPr>
        <p:spPr>
          <a:xfrm>
            <a:off x="9284977" y="5851784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2 (flag)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758FF-B34E-A7D8-392D-5BD6D0E2ADE4}"/>
              </a:ext>
            </a:extLst>
          </p:cNvPr>
          <p:cNvSpPr/>
          <p:nvPr/>
        </p:nvSpPr>
        <p:spPr>
          <a:xfrm>
            <a:off x="9284977" y="6317648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1 (string)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2640E9-8C04-B977-D9CB-BD90EF25E248}"/>
              </a:ext>
            </a:extLst>
          </p:cNvPr>
          <p:cNvCxnSpPr/>
          <p:nvPr/>
        </p:nvCxnSpPr>
        <p:spPr>
          <a:xfrm>
            <a:off x="7852259" y="6803764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D4198C-DD5E-4EE6-8B2B-636A8B053A4E}"/>
              </a:ext>
            </a:extLst>
          </p:cNvPr>
          <p:cNvSpPr txBox="1"/>
          <p:nvPr/>
        </p:nvSpPr>
        <p:spPr>
          <a:xfrm>
            <a:off x="7419185" y="644442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67EFBE-5969-939F-E436-28035A07D3AB}"/>
              </a:ext>
            </a:extLst>
          </p:cNvPr>
          <p:cNvSpPr txBox="1"/>
          <p:nvPr/>
        </p:nvSpPr>
        <p:spPr>
          <a:xfrm>
            <a:off x="11239154" y="297000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ebp</a:t>
            </a:r>
            <a:r>
              <a:rPr lang="en-US" dirty="0"/>
              <a:t>-c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4B018E-98FC-759E-3825-D7C797F869AF}"/>
              </a:ext>
            </a:extLst>
          </p:cNvPr>
          <p:cNvSpPr txBox="1"/>
          <p:nvPr/>
        </p:nvSpPr>
        <p:spPr>
          <a:xfrm>
            <a:off x="11171026" y="349494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F0EA5B-5A75-A221-FC85-7949A19FBB7F}"/>
              </a:ext>
            </a:extLst>
          </p:cNvPr>
          <p:cNvSpPr txBox="1"/>
          <p:nvPr/>
        </p:nvSpPr>
        <p:spPr>
          <a:xfrm>
            <a:off x="11199371" y="396673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262C42-952E-3DB7-808B-944A1A94AF45}"/>
              </a:ext>
            </a:extLst>
          </p:cNvPr>
          <p:cNvSpPr txBox="1"/>
          <p:nvPr/>
        </p:nvSpPr>
        <p:spPr>
          <a:xfrm>
            <a:off x="11356981" y="633343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AF83FC-1707-C272-737D-50D7D49929A9}"/>
              </a:ext>
            </a:extLst>
          </p:cNvPr>
          <p:cNvSpPr txBox="1"/>
          <p:nvPr/>
        </p:nvSpPr>
        <p:spPr>
          <a:xfrm>
            <a:off x="11318078" y="588165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3B72B1-18D9-5654-6A63-8FFDBFECF864}"/>
              </a:ext>
            </a:extLst>
          </p:cNvPr>
          <p:cNvSpPr/>
          <p:nvPr/>
        </p:nvSpPr>
        <p:spPr>
          <a:xfrm>
            <a:off x="9265251" y="2498316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A7E60F-AF3F-E36F-3CF8-D9E27286397C}"/>
              </a:ext>
            </a:extLst>
          </p:cNvPr>
          <p:cNvSpPr/>
          <p:nvPr/>
        </p:nvSpPr>
        <p:spPr>
          <a:xfrm>
            <a:off x="9272444" y="536881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FD3F8-4691-5971-143F-FA815ECA5FBD}"/>
              </a:ext>
            </a:extLst>
          </p:cNvPr>
          <p:cNvSpPr txBox="1"/>
          <p:nvPr/>
        </p:nvSpPr>
        <p:spPr>
          <a:xfrm>
            <a:off x="11310409" y="538986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esp+8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C838118-FF94-615F-8C59-6E9E5492C711}"/>
              </a:ext>
            </a:extLst>
          </p:cNvPr>
          <p:cNvSpPr/>
          <p:nvPr/>
        </p:nvSpPr>
        <p:spPr>
          <a:xfrm>
            <a:off x="9260083" y="2898100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Flag = </a:t>
            </a:r>
            <a:r>
              <a:rPr lang="en-US" dirty="0">
                <a:solidFill>
                  <a:srgbClr val="FF0000"/>
                </a:solidFill>
              </a:rPr>
              <a:t>0x804876</a:t>
            </a:r>
            <a:r>
              <a:rPr lang="en-US" i="1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283EFB-8A2F-2F7E-E532-53A2C864835E}"/>
              </a:ext>
            </a:extLst>
          </p:cNvPr>
          <p:cNvSpPr/>
          <p:nvPr/>
        </p:nvSpPr>
        <p:spPr>
          <a:xfrm>
            <a:off x="9268426" y="1997059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534D8C-56FE-53DD-1B38-B567D9F496BE}"/>
              </a:ext>
            </a:extLst>
          </p:cNvPr>
          <p:cNvSpPr txBox="1"/>
          <p:nvPr/>
        </p:nvSpPr>
        <p:spPr>
          <a:xfrm>
            <a:off x="11239154" y="444500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ebp-18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3B8779-5196-6747-265E-19D439A02ACF}"/>
              </a:ext>
            </a:extLst>
          </p:cNvPr>
          <p:cNvCxnSpPr>
            <a:cxnSpLocks/>
          </p:cNvCxnSpPr>
          <p:nvPr/>
        </p:nvCxnSpPr>
        <p:spPr>
          <a:xfrm flipV="1">
            <a:off x="8932363" y="2970009"/>
            <a:ext cx="0" cy="1844323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E408D5C-5A5C-01AF-F47C-C5D2B098A6EF}"/>
              </a:ext>
            </a:extLst>
          </p:cNvPr>
          <p:cNvSpPr txBox="1"/>
          <p:nvPr/>
        </p:nvSpPr>
        <p:spPr>
          <a:xfrm>
            <a:off x="7955046" y="389270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As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D0A2A7-7F07-76D4-5B87-B6A601BD72DA}"/>
              </a:ext>
            </a:extLst>
          </p:cNvPr>
          <p:cNvSpPr txBox="1"/>
          <p:nvPr/>
        </p:nvSpPr>
        <p:spPr>
          <a:xfrm>
            <a:off x="7604946" y="3059668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0x8048760</a:t>
            </a:r>
          </a:p>
        </p:txBody>
      </p:sp>
    </p:spTree>
    <p:extLst>
      <p:ext uri="{BB962C8B-B14F-4D97-AF65-F5344CB8AC3E}">
        <p14:creationId xmlns:p14="http://schemas.microsoft.com/office/powerpoint/2010/main" val="3108518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B1DA8-943E-E414-64A1-2BCCDA4E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Can Do with</a:t>
            </a:r>
            <a:br>
              <a:rPr lang="en-US" dirty="0"/>
            </a:br>
            <a:r>
              <a:rPr lang="en-US" dirty="0"/>
              <a:t>Buffer Overflow?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5170-C52B-105B-C5AD-D1BBB6D5C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fill the data starting from a buffer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83302-CB66-0F12-C785-7C71D280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7A8BFA-48E8-A77F-8878-F519BA998427}"/>
              </a:ext>
            </a:extLst>
          </p:cNvPr>
          <p:cNvSpPr/>
          <p:nvPr/>
        </p:nvSpPr>
        <p:spPr>
          <a:xfrm>
            <a:off x="9268427" y="28687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E3F86-81A7-F8AB-4C86-201DC7A971BC}"/>
              </a:ext>
            </a:extLst>
          </p:cNvPr>
          <p:cNvSpPr/>
          <p:nvPr/>
        </p:nvSpPr>
        <p:spPr>
          <a:xfrm>
            <a:off x="9260083" y="1033916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A621B4-E795-5B24-9AAD-2E26667CEACE}"/>
              </a:ext>
            </a:extLst>
          </p:cNvPr>
          <p:cNvSpPr/>
          <p:nvPr/>
        </p:nvSpPr>
        <p:spPr>
          <a:xfrm>
            <a:off x="9260083" y="1519725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7E4D9-26F2-212C-C68D-187A5AE8AD4C}"/>
              </a:ext>
            </a:extLst>
          </p:cNvPr>
          <p:cNvSpPr/>
          <p:nvPr/>
        </p:nvSpPr>
        <p:spPr>
          <a:xfrm>
            <a:off x="9246875" y="3409387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5894AE-3429-087E-B0CE-A2F3C4B02B1B}"/>
              </a:ext>
            </a:extLst>
          </p:cNvPr>
          <p:cNvSpPr/>
          <p:nvPr/>
        </p:nvSpPr>
        <p:spPr>
          <a:xfrm>
            <a:off x="9238792" y="3905498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9F64C2-D77E-0BAD-0CBA-3EDFD4899F82}"/>
              </a:ext>
            </a:extLst>
          </p:cNvPr>
          <p:cNvSpPr txBox="1"/>
          <p:nvPr/>
        </p:nvSpPr>
        <p:spPr>
          <a:xfrm>
            <a:off x="11107006" y="3720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2A615F-6F30-955A-7C84-90920F312489}"/>
              </a:ext>
            </a:extLst>
          </p:cNvPr>
          <p:cNvSpPr/>
          <p:nvPr/>
        </p:nvSpPr>
        <p:spPr>
          <a:xfrm>
            <a:off x="9272445" y="439596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C4DD45-F000-B4FF-5768-8952BC496402}"/>
              </a:ext>
            </a:extLst>
          </p:cNvPr>
          <p:cNvSpPr/>
          <p:nvPr/>
        </p:nvSpPr>
        <p:spPr>
          <a:xfrm>
            <a:off x="9272445" y="389270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293AA7-CB79-8CD6-992A-88A4D1C4794F}"/>
              </a:ext>
            </a:extLst>
          </p:cNvPr>
          <p:cNvSpPr/>
          <p:nvPr/>
        </p:nvSpPr>
        <p:spPr>
          <a:xfrm>
            <a:off x="9275051" y="3411837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9A5B1-D3FB-517A-07CF-ACBAB551B205}"/>
              </a:ext>
            </a:extLst>
          </p:cNvPr>
          <p:cNvSpPr txBox="1"/>
          <p:nvPr/>
        </p:nvSpPr>
        <p:spPr>
          <a:xfrm>
            <a:off x="11330428" y="1887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E2911B-D308-9B15-B130-82E751BDB449}"/>
              </a:ext>
            </a:extLst>
          </p:cNvPr>
          <p:cNvSpPr/>
          <p:nvPr/>
        </p:nvSpPr>
        <p:spPr>
          <a:xfrm>
            <a:off x="9242912" y="439153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81B98-A493-3D17-BAB4-24F5D04E6517}"/>
              </a:ext>
            </a:extLst>
          </p:cNvPr>
          <p:cNvSpPr/>
          <p:nvPr/>
        </p:nvSpPr>
        <p:spPr>
          <a:xfrm>
            <a:off x="9263303" y="4887644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E2CC68-8FDA-EB20-D34F-AD16E3687C43}"/>
              </a:ext>
            </a:extLst>
          </p:cNvPr>
          <p:cNvSpPr/>
          <p:nvPr/>
        </p:nvSpPr>
        <p:spPr>
          <a:xfrm>
            <a:off x="9268426" y="534662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CCA312-F3E6-8B72-26DD-C9DE71D8CF54}"/>
              </a:ext>
            </a:extLst>
          </p:cNvPr>
          <p:cNvCxnSpPr/>
          <p:nvPr/>
        </p:nvCxnSpPr>
        <p:spPr>
          <a:xfrm>
            <a:off x="7765091" y="1998542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FAB820-D5DF-0E32-18A0-DDBA86F0587D}"/>
              </a:ext>
            </a:extLst>
          </p:cNvPr>
          <p:cNvSpPr txBox="1"/>
          <p:nvPr/>
        </p:nvSpPr>
        <p:spPr>
          <a:xfrm>
            <a:off x="7056243" y="180255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ebp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18D28B-4586-33FC-6544-AB1B4B8B7980}"/>
              </a:ext>
            </a:extLst>
          </p:cNvPr>
          <p:cNvSpPr/>
          <p:nvPr/>
        </p:nvSpPr>
        <p:spPr>
          <a:xfrm>
            <a:off x="9276456" y="1018650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 </a:t>
            </a:r>
            <a:r>
              <a:rPr lang="en-US" dirty="0" err="1">
                <a:solidFill>
                  <a:schemeClr val="tx1"/>
                </a:solidFill>
              </a:rPr>
              <a:t>Addr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10AE78-2A4A-F763-BD17-27E6AFB5DA65}"/>
              </a:ext>
            </a:extLst>
          </p:cNvPr>
          <p:cNvSpPr/>
          <p:nvPr/>
        </p:nvSpPr>
        <p:spPr>
          <a:xfrm>
            <a:off x="9275051" y="1521949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Saved EBP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CDF23B-5D64-5D93-0A60-E8C4E65438ED}"/>
              </a:ext>
            </a:extLst>
          </p:cNvPr>
          <p:cNvSpPr/>
          <p:nvPr/>
        </p:nvSpPr>
        <p:spPr>
          <a:xfrm>
            <a:off x="9284977" y="5851784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2 (flag)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758FF-B34E-A7D8-392D-5BD6D0E2ADE4}"/>
              </a:ext>
            </a:extLst>
          </p:cNvPr>
          <p:cNvSpPr/>
          <p:nvPr/>
        </p:nvSpPr>
        <p:spPr>
          <a:xfrm>
            <a:off x="9284977" y="6317648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1 (string)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2640E9-8C04-B977-D9CB-BD90EF25E248}"/>
              </a:ext>
            </a:extLst>
          </p:cNvPr>
          <p:cNvCxnSpPr/>
          <p:nvPr/>
        </p:nvCxnSpPr>
        <p:spPr>
          <a:xfrm>
            <a:off x="7852259" y="6803764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D4198C-DD5E-4EE6-8B2B-636A8B053A4E}"/>
              </a:ext>
            </a:extLst>
          </p:cNvPr>
          <p:cNvSpPr txBox="1"/>
          <p:nvPr/>
        </p:nvSpPr>
        <p:spPr>
          <a:xfrm>
            <a:off x="7419185" y="644442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67EFBE-5969-939F-E436-28035A07D3AB}"/>
              </a:ext>
            </a:extLst>
          </p:cNvPr>
          <p:cNvSpPr txBox="1"/>
          <p:nvPr/>
        </p:nvSpPr>
        <p:spPr>
          <a:xfrm>
            <a:off x="11239154" y="297000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ebp</a:t>
            </a:r>
            <a:r>
              <a:rPr lang="en-US" dirty="0"/>
              <a:t>-c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4B018E-98FC-759E-3825-D7C797F869AF}"/>
              </a:ext>
            </a:extLst>
          </p:cNvPr>
          <p:cNvSpPr txBox="1"/>
          <p:nvPr/>
        </p:nvSpPr>
        <p:spPr>
          <a:xfrm>
            <a:off x="11171026" y="349494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F0EA5B-5A75-A221-FC85-7949A19FBB7F}"/>
              </a:ext>
            </a:extLst>
          </p:cNvPr>
          <p:cNvSpPr txBox="1"/>
          <p:nvPr/>
        </p:nvSpPr>
        <p:spPr>
          <a:xfrm>
            <a:off x="11199371" y="396673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262C42-952E-3DB7-808B-944A1A94AF45}"/>
              </a:ext>
            </a:extLst>
          </p:cNvPr>
          <p:cNvSpPr txBox="1"/>
          <p:nvPr/>
        </p:nvSpPr>
        <p:spPr>
          <a:xfrm>
            <a:off x="11356981" y="633343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AF83FC-1707-C272-737D-50D7D49929A9}"/>
              </a:ext>
            </a:extLst>
          </p:cNvPr>
          <p:cNvSpPr txBox="1"/>
          <p:nvPr/>
        </p:nvSpPr>
        <p:spPr>
          <a:xfrm>
            <a:off x="11318078" y="588165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3B72B1-18D9-5654-6A63-8FFDBFECF864}"/>
              </a:ext>
            </a:extLst>
          </p:cNvPr>
          <p:cNvSpPr/>
          <p:nvPr/>
        </p:nvSpPr>
        <p:spPr>
          <a:xfrm>
            <a:off x="9265251" y="2498316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A7E60F-AF3F-E36F-3CF8-D9E27286397C}"/>
              </a:ext>
            </a:extLst>
          </p:cNvPr>
          <p:cNvSpPr/>
          <p:nvPr/>
        </p:nvSpPr>
        <p:spPr>
          <a:xfrm>
            <a:off x="9272444" y="536881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FD3F8-4691-5971-143F-FA815ECA5FBD}"/>
              </a:ext>
            </a:extLst>
          </p:cNvPr>
          <p:cNvSpPr txBox="1"/>
          <p:nvPr/>
        </p:nvSpPr>
        <p:spPr>
          <a:xfrm>
            <a:off x="11310409" y="538986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esp+8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C838118-FF94-615F-8C59-6E9E5492C711}"/>
              </a:ext>
            </a:extLst>
          </p:cNvPr>
          <p:cNvSpPr/>
          <p:nvPr/>
        </p:nvSpPr>
        <p:spPr>
          <a:xfrm>
            <a:off x="9260083" y="2898100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Flag = </a:t>
            </a:r>
            <a:r>
              <a:rPr lang="en-US" dirty="0">
                <a:solidFill>
                  <a:srgbClr val="FF0000"/>
                </a:solidFill>
              </a:rPr>
              <a:t>0x804876</a:t>
            </a:r>
            <a:r>
              <a:rPr lang="en-US" i="1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283EFB-8A2F-2F7E-E532-53A2C864835E}"/>
              </a:ext>
            </a:extLst>
          </p:cNvPr>
          <p:cNvSpPr/>
          <p:nvPr/>
        </p:nvSpPr>
        <p:spPr>
          <a:xfrm>
            <a:off x="9268426" y="1997059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534D8C-56FE-53DD-1B38-B567D9F496BE}"/>
              </a:ext>
            </a:extLst>
          </p:cNvPr>
          <p:cNvSpPr txBox="1"/>
          <p:nvPr/>
        </p:nvSpPr>
        <p:spPr>
          <a:xfrm>
            <a:off x="11239154" y="444500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ebp-18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3B8779-5196-6747-265E-19D439A02ACF}"/>
              </a:ext>
            </a:extLst>
          </p:cNvPr>
          <p:cNvCxnSpPr>
            <a:cxnSpLocks/>
          </p:cNvCxnSpPr>
          <p:nvPr/>
        </p:nvCxnSpPr>
        <p:spPr>
          <a:xfrm flipV="1">
            <a:off x="8932363" y="1530027"/>
            <a:ext cx="0" cy="328430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E408D5C-5A5C-01AF-F47C-C5D2B098A6EF}"/>
              </a:ext>
            </a:extLst>
          </p:cNvPr>
          <p:cNvSpPr txBox="1"/>
          <p:nvPr/>
        </p:nvSpPr>
        <p:spPr>
          <a:xfrm>
            <a:off x="7955046" y="389270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As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D0A2A7-7F07-76D4-5B87-B6A601BD72DA}"/>
              </a:ext>
            </a:extLst>
          </p:cNvPr>
          <p:cNvSpPr txBox="1"/>
          <p:nvPr/>
        </p:nvSpPr>
        <p:spPr>
          <a:xfrm>
            <a:off x="7604946" y="3059668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0x8048760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F35D8-F3CB-36A7-177F-5B40098B807E}"/>
              </a:ext>
            </a:extLst>
          </p:cNvPr>
          <p:cNvSpPr txBox="1"/>
          <p:nvPr/>
        </p:nvSpPr>
        <p:spPr>
          <a:xfrm>
            <a:off x="7514071" y="2219071"/>
            <a:ext cx="124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more As</a:t>
            </a:r>
          </a:p>
        </p:txBody>
      </p:sp>
    </p:spTree>
    <p:extLst>
      <p:ext uri="{BB962C8B-B14F-4D97-AF65-F5344CB8AC3E}">
        <p14:creationId xmlns:p14="http://schemas.microsoft.com/office/powerpoint/2010/main" val="31064331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B1DA8-943E-E414-64A1-2BCCDA4E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Can Do with</a:t>
            </a:r>
            <a:br>
              <a:rPr lang="en-US" dirty="0"/>
            </a:br>
            <a:r>
              <a:rPr lang="en-US" dirty="0"/>
              <a:t>Buffer Overflow?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5170-C52B-105B-C5AD-D1BBB6D5C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fill the data starting from a buffer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83302-CB66-0F12-C785-7C71D280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7A8BFA-48E8-A77F-8878-F519BA998427}"/>
              </a:ext>
            </a:extLst>
          </p:cNvPr>
          <p:cNvSpPr/>
          <p:nvPr/>
        </p:nvSpPr>
        <p:spPr>
          <a:xfrm>
            <a:off x="9268427" y="28687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E3F86-81A7-F8AB-4C86-201DC7A971BC}"/>
              </a:ext>
            </a:extLst>
          </p:cNvPr>
          <p:cNvSpPr/>
          <p:nvPr/>
        </p:nvSpPr>
        <p:spPr>
          <a:xfrm>
            <a:off x="9260083" y="1033916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A621B4-E795-5B24-9AAD-2E26667CEACE}"/>
              </a:ext>
            </a:extLst>
          </p:cNvPr>
          <p:cNvSpPr/>
          <p:nvPr/>
        </p:nvSpPr>
        <p:spPr>
          <a:xfrm>
            <a:off x="9260083" y="1519725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7E4D9-26F2-212C-C68D-187A5AE8AD4C}"/>
              </a:ext>
            </a:extLst>
          </p:cNvPr>
          <p:cNvSpPr/>
          <p:nvPr/>
        </p:nvSpPr>
        <p:spPr>
          <a:xfrm>
            <a:off x="9246875" y="3409387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5894AE-3429-087E-B0CE-A2F3C4B02B1B}"/>
              </a:ext>
            </a:extLst>
          </p:cNvPr>
          <p:cNvSpPr/>
          <p:nvPr/>
        </p:nvSpPr>
        <p:spPr>
          <a:xfrm>
            <a:off x="9238792" y="3905498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9F64C2-D77E-0BAD-0CBA-3EDFD4899F82}"/>
              </a:ext>
            </a:extLst>
          </p:cNvPr>
          <p:cNvSpPr txBox="1"/>
          <p:nvPr/>
        </p:nvSpPr>
        <p:spPr>
          <a:xfrm>
            <a:off x="11107006" y="3720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2A615F-6F30-955A-7C84-90920F312489}"/>
              </a:ext>
            </a:extLst>
          </p:cNvPr>
          <p:cNvSpPr/>
          <p:nvPr/>
        </p:nvSpPr>
        <p:spPr>
          <a:xfrm>
            <a:off x="9272445" y="439596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C4DD45-F000-B4FF-5768-8952BC496402}"/>
              </a:ext>
            </a:extLst>
          </p:cNvPr>
          <p:cNvSpPr/>
          <p:nvPr/>
        </p:nvSpPr>
        <p:spPr>
          <a:xfrm>
            <a:off x="9272445" y="389270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293AA7-CB79-8CD6-992A-88A4D1C4794F}"/>
              </a:ext>
            </a:extLst>
          </p:cNvPr>
          <p:cNvSpPr/>
          <p:nvPr/>
        </p:nvSpPr>
        <p:spPr>
          <a:xfrm>
            <a:off x="9275051" y="3411837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9A5B1-D3FB-517A-07CF-ACBAB551B205}"/>
              </a:ext>
            </a:extLst>
          </p:cNvPr>
          <p:cNvSpPr txBox="1"/>
          <p:nvPr/>
        </p:nvSpPr>
        <p:spPr>
          <a:xfrm>
            <a:off x="11330428" y="1887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E2911B-D308-9B15-B130-82E751BDB449}"/>
              </a:ext>
            </a:extLst>
          </p:cNvPr>
          <p:cNvSpPr/>
          <p:nvPr/>
        </p:nvSpPr>
        <p:spPr>
          <a:xfrm>
            <a:off x="9242912" y="439153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81B98-A493-3D17-BAB4-24F5D04E6517}"/>
              </a:ext>
            </a:extLst>
          </p:cNvPr>
          <p:cNvSpPr/>
          <p:nvPr/>
        </p:nvSpPr>
        <p:spPr>
          <a:xfrm>
            <a:off x="9263303" y="4887644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E2CC68-8FDA-EB20-D34F-AD16E3687C43}"/>
              </a:ext>
            </a:extLst>
          </p:cNvPr>
          <p:cNvSpPr/>
          <p:nvPr/>
        </p:nvSpPr>
        <p:spPr>
          <a:xfrm>
            <a:off x="9268426" y="534662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CCA312-F3E6-8B72-26DD-C9DE71D8CF54}"/>
              </a:ext>
            </a:extLst>
          </p:cNvPr>
          <p:cNvCxnSpPr/>
          <p:nvPr/>
        </p:nvCxnSpPr>
        <p:spPr>
          <a:xfrm>
            <a:off x="7765091" y="1998542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FAB820-D5DF-0E32-18A0-DDBA86F0587D}"/>
              </a:ext>
            </a:extLst>
          </p:cNvPr>
          <p:cNvSpPr txBox="1"/>
          <p:nvPr/>
        </p:nvSpPr>
        <p:spPr>
          <a:xfrm>
            <a:off x="7056243" y="180255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ebp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18D28B-4586-33FC-6544-AB1B4B8B7980}"/>
              </a:ext>
            </a:extLst>
          </p:cNvPr>
          <p:cNvSpPr/>
          <p:nvPr/>
        </p:nvSpPr>
        <p:spPr>
          <a:xfrm>
            <a:off x="9276456" y="1018650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 </a:t>
            </a:r>
            <a:r>
              <a:rPr lang="en-US" dirty="0" err="1">
                <a:solidFill>
                  <a:schemeClr val="tx1"/>
                </a:solidFill>
              </a:rPr>
              <a:t>Addr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10AE78-2A4A-F763-BD17-27E6AFB5DA65}"/>
              </a:ext>
            </a:extLst>
          </p:cNvPr>
          <p:cNvSpPr/>
          <p:nvPr/>
        </p:nvSpPr>
        <p:spPr>
          <a:xfrm>
            <a:off x="9275051" y="1521949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Saved EBP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CDF23B-5D64-5D93-0A60-E8C4E65438ED}"/>
              </a:ext>
            </a:extLst>
          </p:cNvPr>
          <p:cNvSpPr/>
          <p:nvPr/>
        </p:nvSpPr>
        <p:spPr>
          <a:xfrm>
            <a:off x="9284977" y="5851784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2 (flag)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758FF-B34E-A7D8-392D-5BD6D0E2ADE4}"/>
              </a:ext>
            </a:extLst>
          </p:cNvPr>
          <p:cNvSpPr/>
          <p:nvPr/>
        </p:nvSpPr>
        <p:spPr>
          <a:xfrm>
            <a:off x="9284977" y="6317648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1 (string)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2640E9-8C04-B977-D9CB-BD90EF25E248}"/>
              </a:ext>
            </a:extLst>
          </p:cNvPr>
          <p:cNvCxnSpPr/>
          <p:nvPr/>
        </p:nvCxnSpPr>
        <p:spPr>
          <a:xfrm>
            <a:off x="7852259" y="6803764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D4198C-DD5E-4EE6-8B2B-636A8B053A4E}"/>
              </a:ext>
            </a:extLst>
          </p:cNvPr>
          <p:cNvSpPr txBox="1"/>
          <p:nvPr/>
        </p:nvSpPr>
        <p:spPr>
          <a:xfrm>
            <a:off x="7419185" y="644442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67EFBE-5969-939F-E436-28035A07D3AB}"/>
              </a:ext>
            </a:extLst>
          </p:cNvPr>
          <p:cNvSpPr txBox="1"/>
          <p:nvPr/>
        </p:nvSpPr>
        <p:spPr>
          <a:xfrm>
            <a:off x="11239154" y="297000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ebp</a:t>
            </a:r>
            <a:r>
              <a:rPr lang="en-US" dirty="0"/>
              <a:t>-c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4B018E-98FC-759E-3825-D7C797F869AF}"/>
              </a:ext>
            </a:extLst>
          </p:cNvPr>
          <p:cNvSpPr txBox="1"/>
          <p:nvPr/>
        </p:nvSpPr>
        <p:spPr>
          <a:xfrm>
            <a:off x="11171026" y="349494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F0EA5B-5A75-A221-FC85-7949A19FBB7F}"/>
              </a:ext>
            </a:extLst>
          </p:cNvPr>
          <p:cNvSpPr txBox="1"/>
          <p:nvPr/>
        </p:nvSpPr>
        <p:spPr>
          <a:xfrm>
            <a:off x="11199371" y="396673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262C42-952E-3DB7-808B-944A1A94AF45}"/>
              </a:ext>
            </a:extLst>
          </p:cNvPr>
          <p:cNvSpPr txBox="1"/>
          <p:nvPr/>
        </p:nvSpPr>
        <p:spPr>
          <a:xfrm>
            <a:off x="11356981" y="633343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AF83FC-1707-C272-737D-50D7D49929A9}"/>
              </a:ext>
            </a:extLst>
          </p:cNvPr>
          <p:cNvSpPr txBox="1"/>
          <p:nvPr/>
        </p:nvSpPr>
        <p:spPr>
          <a:xfrm>
            <a:off x="11318078" y="588165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3B72B1-18D9-5654-6A63-8FFDBFECF864}"/>
              </a:ext>
            </a:extLst>
          </p:cNvPr>
          <p:cNvSpPr/>
          <p:nvPr/>
        </p:nvSpPr>
        <p:spPr>
          <a:xfrm>
            <a:off x="9265251" y="2498316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A7E60F-AF3F-E36F-3CF8-D9E27286397C}"/>
              </a:ext>
            </a:extLst>
          </p:cNvPr>
          <p:cNvSpPr/>
          <p:nvPr/>
        </p:nvSpPr>
        <p:spPr>
          <a:xfrm>
            <a:off x="9272444" y="536881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FD3F8-4691-5971-143F-FA815ECA5FBD}"/>
              </a:ext>
            </a:extLst>
          </p:cNvPr>
          <p:cNvSpPr txBox="1"/>
          <p:nvPr/>
        </p:nvSpPr>
        <p:spPr>
          <a:xfrm>
            <a:off x="11310409" y="538986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esp+8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C838118-FF94-615F-8C59-6E9E5492C711}"/>
              </a:ext>
            </a:extLst>
          </p:cNvPr>
          <p:cNvSpPr/>
          <p:nvPr/>
        </p:nvSpPr>
        <p:spPr>
          <a:xfrm>
            <a:off x="9260083" y="2898100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Flag = </a:t>
            </a:r>
            <a:r>
              <a:rPr lang="en-US" dirty="0">
                <a:solidFill>
                  <a:srgbClr val="FF0000"/>
                </a:solidFill>
              </a:rPr>
              <a:t>0x804876</a:t>
            </a:r>
            <a:r>
              <a:rPr lang="en-US" i="1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283EFB-8A2F-2F7E-E532-53A2C864835E}"/>
              </a:ext>
            </a:extLst>
          </p:cNvPr>
          <p:cNvSpPr/>
          <p:nvPr/>
        </p:nvSpPr>
        <p:spPr>
          <a:xfrm>
            <a:off x="9268426" y="1997059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534D8C-56FE-53DD-1B38-B567D9F496BE}"/>
              </a:ext>
            </a:extLst>
          </p:cNvPr>
          <p:cNvSpPr txBox="1"/>
          <p:nvPr/>
        </p:nvSpPr>
        <p:spPr>
          <a:xfrm>
            <a:off x="11239154" y="444500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ebp-18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3B8779-5196-6747-265E-19D439A02ACF}"/>
              </a:ext>
            </a:extLst>
          </p:cNvPr>
          <p:cNvCxnSpPr>
            <a:cxnSpLocks/>
          </p:cNvCxnSpPr>
          <p:nvPr/>
        </p:nvCxnSpPr>
        <p:spPr>
          <a:xfrm flipV="1">
            <a:off x="8932363" y="1030773"/>
            <a:ext cx="0" cy="378355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E408D5C-5A5C-01AF-F47C-C5D2B098A6EF}"/>
              </a:ext>
            </a:extLst>
          </p:cNvPr>
          <p:cNvSpPr txBox="1"/>
          <p:nvPr/>
        </p:nvSpPr>
        <p:spPr>
          <a:xfrm>
            <a:off x="7955046" y="389270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As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D0A2A7-7F07-76D4-5B87-B6A601BD72DA}"/>
              </a:ext>
            </a:extLst>
          </p:cNvPr>
          <p:cNvSpPr txBox="1"/>
          <p:nvPr/>
        </p:nvSpPr>
        <p:spPr>
          <a:xfrm>
            <a:off x="7604946" y="3059668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0x8048760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F35D8-F3CB-36A7-177F-5B40098B807E}"/>
              </a:ext>
            </a:extLst>
          </p:cNvPr>
          <p:cNvSpPr txBox="1"/>
          <p:nvPr/>
        </p:nvSpPr>
        <p:spPr>
          <a:xfrm>
            <a:off x="7514071" y="2219071"/>
            <a:ext cx="124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more 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77D1C6-149B-1AB1-C5A5-D4E38AB29CB0}"/>
              </a:ext>
            </a:extLst>
          </p:cNvPr>
          <p:cNvSpPr txBox="1"/>
          <p:nvPr/>
        </p:nvSpPr>
        <p:spPr>
          <a:xfrm>
            <a:off x="7125356" y="1097305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Put 0x12345678</a:t>
            </a:r>
          </a:p>
        </p:txBody>
      </p:sp>
    </p:spTree>
    <p:extLst>
      <p:ext uri="{BB962C8B-B14F-4D97-AF65-F5344CB8AC3E}">
        <p14:creationId xmlns:p14="http://schemas.microsoft.com/office/powerpoint/2010/main" val="4829755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B1DA8-943E-E414-64A1-2BCCDA4E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Can Do with</a:t>
            </a:r>
            <a:br>
              <a:rPr lang="en-US" dirty="0"/>
            </a:br>
            <a:r>
              <a:rPr lang="en-US" dirty="0"/>
              <a:t>Buffer Overflow?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5170-C52B-105B-C5AD-D1BBB6D5C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fill the data starting from a buffer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83302-CB66-0F12-C785-7C71D280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7A8BFA-48E8-A77F-8878-F519BA998427}"/>
              </a:ext>
            </a:extLst>
          </p:cNvPr>
          <p:cNvSpPr/>
          <p:nvPr/>
        </p:nvSpPr>
        <p:spPr>
          <a:xfrm>
            <a:off x="9268427" y="28687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E3F86-81A7-F8AB-4C86-201DC7A971BC}"/>
              </a:ext>
            </a:extLst>
          </p:cNvPr>
          <p:cNvSpPr/>
          <p:nvPr/>
        </p:nvSpPr>
        <p:spPr>
          <a:xfrm>
            <a:off x="9260083" y="1033916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A621B4-E795-5B24-9AAD-2E26667CEACE}"/>
              </a:ext>
            </a:extLst>
          </p:cNvPr>
          <p:cNvSpPr/>
          <p:nvPr/>
        </p:nvSpPr>
        <p:spPr>
          <a:xfrm>
            <a:off x="9260083" y="1519725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7E4D9-26F2-212C-C68D-187A5AE8AD4C}"/>
              </a:ext>
            </a:extLst>
          </p:cNvPr>
          <p:cNvSpPr/>
          <p:nvPr/>
        </p:nvSpPr>
        <p:spPr>
          <a:xfrm>
            <a:off x="9246875" y="3409387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5894AE-3429-087E-B0CE-A2F3C4B02B1B}"/>
              </a:ext>
            </a:extLst>
          </p:cNvPr>
          <p:cNvSpPr/>
          <p:nvPr/>
        </p:nvSpPr>
        <p:spPr>
          <a:xfrm>
            <a:off x="9238792" y="3905498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9F64C2-D77E-0BAD-0CBA-3EDFD4899F82}"/>
              </a:ext>
            </a:extLst>
          </p:cNvPr>
          <p:cNvSpPr txBox="1"/>
          <p:nvPr/>
        </p:nvSpPr>
        <p:spPr>
          <a:xfrm>
            <a:off x="11107006" y="3720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2A615F-6F30-955A-7C84-90920F312489}"/>
              </a:ext>
            </a:extLst>
          </p:cNvPr>
          <p:cNvSpPr/>
          <p:nvPr/>
        </p:nvSpPr>
        <p:spPr>
          <a:xfrm>
            <a:off x="9272445" y="439596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C4DD45-F000-B4FF-5768-8952BC496402}"/>
              </a:ext>
            </a:extLst>
          </p:cNvPr>
          <p:cNvSpPr/>
          <p:nvPr/>
        </p:nvSpPr>
        <p:spPr>
          <a:xfrm>
            <a:off x="9272445" y="389270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293AA7-CB79-8CD6-992A-88A4D1C4794F}"/>
              </a:ext>
            </a:extLst>
          </p:cNvPr>
          <p:cNvSpPr/>
          <p:nvPr/>
        </p:nvSpPr>
        <p:spPr>
          <a:xfrm>
            <a:off x="9275051" y="3411837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9A5B1-D3FB-517A-07CF-ACBAB551B205}"/>
              </a:ext>
            </a:extLst>
          </p:cNvPr>
          <p:cNvSpPr txBox="1"/>
          <p:nvPr/>
        </p:nvSpPr>
        <p:spPr>
          <a:xfrm>
            <a:off x="11330428" y="1887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E2911B-D308-9B15-B130-82E751BDB449}"/>
              </a:ext>
            </a:extLst>
          </p:cNvPr>
          <p:cNvSpPr/>
          <p:nvPr/>
        </p:nvSpPr>
        <p:spPr>
          <a:xfrm>
            <a:off x="9242912" y="439153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81B98-A493-3D17-BAB4-24F5D04E6517}"/>
              </a:ext>
            </a:extLst>
          </p:cNvPr>
          <p:cNvSpPr/>
          <p:nvPr/>
        </p:nvSpPr>
        <p:spPr>
          <a:xfrm>
            <a:off x="9263303" y="4887644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E2CC68-8FDA-EB20-D34F-AD16E3687C43}"/>
              </a:ext>
            </a:extLst>
          </p:cNvPr>
          <p:cNvSpPr/>
          <p:nvPr/>
        </p:nvSpPr>
        <p:spPr>
          <a:xfrm>
            <a:off x="9268426" y="534662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CCA312-F3E6-8B72-26DD-C9DE71D8CF54}"/>
              </a:ext>
            </a:extLst>
          </p:cNvPr>
          <p:cNvCxnSpPr/>
          <p:nvPr/>
        </p:nvCxnSpPr>
        <p:spPr>
          <a:xfrm>
            <a:off x="7765091" y="1998542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FAB820-D5DF-0E32-18A0-DDBA86F0587D}"/>
              </a:ext>
            </a:extLst>
          </p:cNvPr>
          <p:cNvSpPr txBox="1"/>
          <p:nvPr/>
        </p:nvSpPr>
        <p:spPr>
          <a:xfrm>
            <a:off x="7056243" y="180255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ebp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18D28B-4586-33FC-6544-AB1B4B8B7980}"/>
              </a:ext>
            </a:extLst>
          </p:cNvPr>
          <p:cNvSpPr/>
          <p:nvPr/>
        </p:nvSpPr>
        <p:spPr>
          <a:xfrm>
            <a:off x="9276456" y="1018650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0x12345678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10AE78-2A4A-F763-BD17-27E6AFB5DA65}"/>
              </a:ext>
            </a:extLst>
          </p:cNvPr>
          <p:cNvSpPr/>
          <p:nvPr/>
        </p:nvSpPr>
        <p:spPr>
          <a:xfrm>
            <a:off x="9275051" y="1521949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Saved EBP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CDF23B-5D64-5D93-0A60-E8C4E65438ED}"/>
              </a:ext>
            </a:extLst>
          </p:cNvPr>
          <p:cNvSpPr/>
          <p:nvPr/>
        </p:nvSpPr>
        <p:spPr>
          <a:xfrm>
            <a:off x="9284977" y="5851784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2 (flag)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758FF-B34E-A7D8-392D-5BD6D0E2ADE4}"/>
              </a:ext>
            </a:extLst>
          </p:cNvPr>
          <p:cNvSpPr/>
          <p:nvPr/>
        </p:nvSpPr>
        <p:spPr>
          <a:xfrm>
            <a:off x="9284977" y="6317648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1 (string)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2640E9-8C04-B977-D9CB-BD90EF25E248}"/>
              </a:ext>
            </a:extLst>
          </p:cNvPr>
          <p:cNvCxnSpPr/>
          <p:nvPr/>
        </p:nvCxnSpPr>
        <p:spPr>
          <a:xfrm>
            <a:off x="7852259" y="6803764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D4198C-DD5E-4EE6-8B2B-636A8B053A4E}"/>
              </a:ext>
            </a:extLst>
          </p:cNvPr>
          <p:cNvSpPr txBox="1"/>
          <p:nvPr/>
        </p:nvSpPr>
        <p:spPr>
          <a:xfrm>
            <a:off x="7419185" y="644442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67EFBE-5969-939F-E436-28035A07D3AB}"/>
              </a:ext>
            </a:extLst>
          </p:cNvPr>
          <p:cNvSpPr txBox="1"/>
          <p:nvPr/>
        </p:nvSpPr>
        <p:spPr>
          <a:xfrm>
            <a:off x="11239154" y="297000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ebp</a:t>
            </a:r>
            <a:r>
              <a:rPr lang="en-US" dirty="0"/>
              <a:t>-c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4B018E-98FC-759E-3825-D7C797F869AF}"/>
              </a:ext>
            </a:extLst>
          </p:cNvPr>
          <p:cNvSpPr txBox="1"/>
          <p:nvPr/>
        </p:nvSpPr>
        <p:spPr>
          <a:xfrm>
            <a:off x="11171026" y="349494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F0EA5B-5A75-A221-FC85-7949A19FBB7F}"/>
              </a:ext>
            </a:extLst>
          </p:cNvPr>
          <p:cNvSpPr txBox="1"/>
          <p:nvPr/>
        </p:nvSpPr>
        <p:spPr>
          <a:xfrm>
            <a:off x="11199371" y="396673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262C42-952E-3DB7-808B-944A1A94AF45}"/>
              </a:ext>
            </a:extLst>
          </p:cNvPr>
          <p:cNvSpPr txBox="1"/>
          <p:nvPr/>
        </p:nvSpPr>
        <p:spPr>
          <a:xfrm>
            <a:off x="11356981" y="633343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AF83FC-1707-C272-737D-50D7D49929A9}"/>
              </a:ext>
            </a:extLst>
          </p:cNvPr>
          <p:cNvSpPr txBox="1"/>
          <p:nvPr/>
        </p:nvSpPr>
        <p:spPr>
          <a:xfrm>
            <a:off x="11318078" y="588165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3B72B1-18D9-5654-6A63-8FFDBFECF864}"/>
              </a:ext>
            </a:extLst>
          </p:cNvPr>
          <p:cNvSpPr/>
          <p:nvPr/>
        </p:nvSpPr>
        <p:spPr>
          <a:xfrm>
            <a:off x="9265251" y="2498316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A7E60F-AF3F-E36F-3CF8-D9E27286397C}"/>
              </a:ext>
            </a:extLst>
          </p:cNvPr>
          <p:cNvSpPr/>
          <p:nvPr/>
        </p:nvSpPr>
        <p:spPr>
          <a:xfrm>
            <a:off x="9272444" y="536881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FD3F8-4691-5971-143F-FA815ECA5FBD}"/>
              </a:ext>
            </a:extLst>
          </p:cNvPr>
          <p:cNvSpPr txBox="1"/>
          <p:nvPr/>
        </p:nvSpPr>
        <p:spPr>
          <a:xfrm>
            <a:off x="11310409" y="538986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esp+8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C838118-FF94-615F-8C59-6E9E5492C711}"/>
              </a:ext>
            </a:extLst>
          </p:cNvPr>
          <p:cNvSpPr/>
          <p:nvPr/>
        </p:nvSpPr>
        <p:spPr>
          <a:xfrm>
            <a:off x="9260083" y="2898100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Flag = </a:t>
            </a:r>
            <a:r>
              <a:rPr lang="en-US" dirty="0">
                <a:solidFill>
                  <a:srgbClr val="FF0000"/>
                </a:solidFill>
              </a:rPr>
              <a:t>0x804876</a:t>
            </a:r>
            <a:r>
              <a:rPr lang="en-US" i="1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283EFB-8A2F-2F7E-E532-53A2C864835E}"/>
              </a:ext>
            </a:extLst>
          </p:cNvPr>
          <p:cNvSpPr/>
          <p:nvPr/>
        </p:nvSpPr>
        <p:spPr>
          <a:xfrm>
            <a:off x="9268426" y="1997059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534D8C-56FE-53DD-1B38-B567D9F496BE}"/>
              </a:ext>
            </a:extLst>
          </p:cNvPr>
          <p:cNvSpPr txBox="1"/>
          <p:nvPr/>
        </p:nvSpPr>
        <p:spPr>
          <a:xfrm>
            <a:off x="11239154" y="444500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ebp-18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3B8779-5196-6747-265E-19D439A02ACF}"/>
              </a:ext>
            </a:extLst>
          </p:cNvPr>
          <p:cNvCxnSpPr>
            <a:cxnSpLocks/>
          </p:cNvCxnSpPr>
          <p:nvPr/>
        </p:nvCxnSpPr>
        <p:spPr>
          <a:xfrm flipV="1">
            <a:off x="8932363" y="1030773"/>
            <a:ext cx="0" cy="378355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E408D5C-5A5C-01AF-F47C-C5D2B098A6EF}"/>
              </a:ext>
            </a:extLst>
          </p:cNvPr>
          <p:cNvSpPr txBox="1"/>
          <p:nvPr/>
        </p:nvSpPr>
        <p:spPr>
          <a:xfrm>
            <a:off x="7955046" y="389270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As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D0A2A7-7F07-76D4-5B87-B6A601BD72DA}"/>
              </a:ext>
            </a:extLst>
          </p:cNvPr>
          <p:cNvSpPr txBox="1"/>
          <p:nvPr/>
        </p:nvSpPr>
        <p:spPr>
          <a:xfrm>
            <a:off x="7604946" y="3059668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0x8048760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F35D8-F3CB-36A7-177F-5B40098B807E}"/>
              </a:ext>
            </a:extLst>
          </p:cNvPr>
          <p:cNvSpPr txBox="1"/>
          <p:nvPr/>
        </p:nvSpPr>
        <p:spPr>
          <a:xfrm>
            <a:off x="7514071" y="2219071"/>
            <a:ext cx="124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more 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77D1C6-149B-1AB1-C5A5-D4E38AB29CB0}"/>
              </a:ext>
            </a:extLst>
          </p:cNvPr>
          <p:cNvSpPr txBox="1"/>
          <p:nvPr/>
        </p:nvSpPr>
        <p:spPr>
          <a:xfrm>
            <a:off x="7125356" y="1097305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Put 0x12345678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84920-DABC-EB7B-12D0-41472C8B26C2}"/>
              </a:ext>
            </a:extLst>
          </p:cNvPr>
          <p:cNvSpPr/>
          <p:nvPr/>
        </p:nvSpPr>
        <p:spPr>
          <a:xfrm>
            <a:off x="432624" y="4821724"/>
            <a:ext cx="7663349" cy="1124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Seems we can change the return address.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</a:rPr>
              <a:t>This allows us to make the program return to arbitrary address.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</a:rPr>
              <a:t>Let’s run a weird function!!!</a:t>
            </a:r>
          </a:p>
        </p:txBody>
      </p:sp>
    </p:spTree>
    <p:extLst>
      <p:ext uri="{BB962C8B-B14F-4D97-AF65-F5344CB8AC3E}">
        <p14:creationId xmlns:p14="http://schemas.microsoft.com/office/powerpoint/2010/main" val="404063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7326-40AF-DC72-5AF6-C2E9CE695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bof.c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6116D-CC50-8208-D43C-E6866CCE2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is a shell()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we run this, it will</a:t>
            </a:r>
          </a:p>
          <a:p>
            <a:pPr lvl="1"/>
            <a:r>
              <a:rPr lang="en-US" dirty="0"/>
              <a:t>Inherit the challenge privilege (</a:t>
            </a:r>
            <a:r>
              <a:rPr lang="en-US" dirty="0" err="1"/>
              <a:t>setregid</a:t>
            </a:r>
            <a:r>
              <a:rPr lang="en-US" dirty="0"/>
              <a:t>())</a:t>
            </a:r>
          </a:p>
          <a:p>
            <a:pPr lvl="1"/>
            <a:r>
              <a:rPr lang="en-US" dirty="0"/>
              <a:t>Run “/bin/bash” (you can run any command with that privilege)</a:t>
            </a:r>
          </a:p>
          <a:p>
            <a:pPr lvl="1"/>
            <a:endParaRPr lang="en-US" dirty="0"/>
          </a:p>
          <a:p>
            <a:r>
              <a:rPr lang="en-US" dirty="0"/>
              <a:t>You might want to run ‘cat flag’</a:t>
            </a:r>
          </a:p>
          <a:p>
            <a:pPr lvl="1"/>
            <a:r>
              <a:rPr lang="en-US" dirty="0"/>
              <a:t>It has full privilege so you can read the flag…</a:t>
            </a:r>
          </a:p>
          <a:p>
            <a:pPr lvl="1"/>
            <a:r>
              <a:rPr lang="en-US" dirty="0"/>
              <a:t>If you run that, you indeed accomplish a privilege escalation and arbitrary code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7971F-3A44-EBDF-E94A-A4265E839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DF5C00C-60D6-C7D2-4B2B-68CB05D7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6714"/>
            <a:ext cx="46228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50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79D53-D4A5-6D34-FBF8-ACD577AC5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91294-C927-8267-6813-4FAF783BD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Get the function address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Shell() is at 0x804858b</a:t>
            </a:r>
          </a:p>
          <a:p>
            <a:endParaRPr lang="en-US" dirty="0"/>
          </a:p>
          <a:p>
            <a:r>
              <a:rPr lang="en-US" dirty="0"/>
              <a:t>Let’s overflow the buffer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5CC24-0BF8-B683-EFA7-1057552E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E8696E-C543-B5F6-498C-451DCC163BD9}"/>
              </a:ext>
            </a:extLst>
          </p:cNvPr>
          <p:cNvGrpSpPr/>
          <p:nvPr/>
        </p:nvGrpSpPr>
        <p:grpSpPr>
          <a:xfrm>
            <a:off x="838200" y="2274224"/>
            <a:ext cx="7772400" cy="2323095"/>
            <a:chOff x="687784" y="3662155"/>
            <a:chExt cx="7772400" cy="2323095"/>
          </a:xfrm>
        </p:grpSpPr>
        <p:pic>
          <p:nvPicPr>
            <p:cNvPr id="6" name="Picture 5" descr="Text&#10;&#10;Description automatically generated">
              <a:extLst>
                <a:ext uri="{FF2B5EF4-FFF2-40B4-BE49-F238E27FC236}">
                  <a16:creationId xmlns:a16="http://schemas.microsoft.com/office/drawing/2014/main" id="{F42A29B6-AECE-7639-7B36-97C98F943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784" y="3662155"/>
              <a:ext cx="7772400" cy="202295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6BC816-F77D-11DA-E77C-B627D7E4E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568" y="5477250"/>
              <a:ext cx="4521200" cy="508000"/>
            </a:xfrm>
            <a:prstGeom prst="rect">
              <a:avLst/>
            </a:prstGeom>
          </p:spPr>
        </p:pic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15C147FF-8B0B-2E6A-1E00-35D6AE623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79490" y="5624991"/>
              <a:ext cx="3280694" cy="360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4624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B1DA8-943E-E414-64A1-2BCCDA4E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Can Do with</a:t>
            </a:r>
            <a:br>
              <a:rPr lang="en-US" dirty="0"/>
            </a:br>
            <a:r>
              <a:rPr lang="en-US" dirty="0"/>
              <a:t>Buffer Overflow?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5170-C52B-105B-C5AD-D1BBB6D5C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fill the data starting from a buffer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83302-CB66-0F12-C785-7C71D280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7A8BFA-48E8-A77F-8878-F519BA998427}"/>
              </a:ext>
            </a:extLst>
          </p:cNvPr>
          <p:cNvSpPr/>
          <p:nvPr/>
        </p:nvSpPr>
        <p:spPr>
          <a:xfrm>
            <a:off x="9268427" y="28687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E3F86-81A7-F8AB-4C86-201DC7A971BC}"/>
              </a:ext>
            </a:extLst>
          </p:cNvPr>
          <p:cNvSpPr/>
          <p:nvPr/>
        </p:nvSpPr>
        <p:spPr>
          <a:xfrm>
            <a:off x="9260083" y="1033916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A621B4-E795-5B24-9AAD-2E26667CEACE}"/>
              </a:ext>
            </a:extLst>
          </p:cNvPr>
          <p:cNvSpPr/>
          <p:nvPr/>
        </p:nvSpPr>
        <p:spPr>
          <a:xfrm>
            <a:off x="9260083" y="1519725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7E4D9-26F2-212C-C68D-187A5AE8AD4C}"/>
              </a:ext>
            </a:extLst>
          </p:cNvPr>
          <p:cNvSpPr/>
          <p:nvPr/>
        </p:nvSpPr>
        <p:spPr>
          <a:xfrm>
            <a:off x="9246875" y="3409387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5894AE-3429-087E-B0CE-A2F3C4B02B1B}"/>
              </a:ext>
            </a:extLst>
          </p:cNvPr>
          <p:cNvSpPr/>
          <p:nvPr/>
        </p:nvSpPr>
        <p:spPr>
          <a:xfrm>
            <a:off x="9238792" y="3905498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9F64C2-D77E-0BAD-0CBA-3EDFD4899F82}"/>
              </a:ext>
            </a:extLst>
          </p:cNvPr>
          <p:cNvSpPr txBox="1"/>
          <p:nvPr/>
        </p:nvSpPr>
        <p:spPr>
          <a:xfrm>
            <a:off x="11107006" y="3720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2A615F-6F30-955A-7C84-90920F312489}"/>
              </a:ext>
            </a:extLst>
          </p:cNvPr>
          <p:cNvSpPr/>
          <p:nvPr/>
        </p:nvSpPr>
        <p:spPr>
          <a:xfrm>
            <a:off x="9272445" y="439596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C4DD45-F000-B4FF-5768-8952BC496402}"/>
              </a:ext>
            </a:extLst>
          </p:cNvPr>
          <p:cNvSpPr/>
          <p:nvPr/>
        </p:nvSpPr>
        <p:spPr>
          <a:xfrm>
            <a:off x="9272445" y="389270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293AA7-CB79-8CD6-992A-88A4D1C4794F}"/>
              </a:ext>
            </a:extLst>
          </p:cNvPr>
          <p:cNvSpPr/>
          <p:nvPr/>
        </p:nvSpPr>
        <p:spPr>
          <a:xfrm>
            <a:off x="9275051" y="3411837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9A5B1-D3FB-517A-07CF-ACBAB551B205}"/>
              </a:ext>
            </a:extLst>
          </p:cNvPr>
          <p:cNvSpPr txBox="1"/>
          <p:nvPr/>
        </p:nvSpPr>
        <p:spPr>
          <a:xfrm>
            <a:off x="11330428" y="1887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E2911B-D308-9B15-B130-82E751BDB449}"/>
              </a:ext>
            </a:extLst>
          </p:cNvPr>
          <p:cNvSpPr/>
          <p:nvPr/>
        </p:nvSpPr>
        <p:spPr>
          <a:xfrm>
            <a:off x="9242912" y="439153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81B98-A493-3D17-BAB4-24F5D04E6517}"/>
              </a:ext>
            </a:extLst>
          </p:cNvPr>
          <p:cNvSpPr/>
          <p:nvPr/>
        </p:nvSpPr>
        <p:spPr>
          <a:xfrm>
            <a:off x="9263303" y="4887644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E2CC68-8FDA-EB20-D34F-AD16E3687C43}"/>
              </a:ext>
            </a:extLst>
          </p:cNvPr>
          <p:cNvSpPr/>
          <p:nvPr/>
        </p:nvSpPr>
        <p:spPr>
          <a:xfrm>
            <a:off x="9268426" y="534662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CCA312-F3E6-8B72-26DD-C9DE71D8CF54}"/>
              </a:ext>
            </a:extLst>
          </p:cNvPr>
          <p:cNvCxnSpPr/>
          <p:nvPr/>
        </p:nvCxnSpPr>
        <p:spPr>
          <a:xfrm>
            <a:off x="7765091" y="1998542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FAB820-D5DF-0E32-18A0-DDBA86F0587D}"/>
              </a:ext>
            </a:extLst>
          </p:cNvPr>
          <p:cNvSpPr txBox="1"/>
          <p:nvPr/>
        </p:nvSpPr>
        <p:spPr>
          <a:xfrm>
            <a:off x="7056243" y="180255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ebp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18D28B-4586-33FC-6544-AB1B4B8B7980}"/>
              </a:ext>
            </a:extLst>
          </p:cNvPr>
          <p:cNvSpPr/>
          <p:nvPr/>
        </p:nvSpPr>
        <p:spPr>
          <a:xfrm>
            <a:off x="9276456" y="1018650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 </a:t>
            </a:r>
            <a:r>
              <a:rPr lang="en-US" dirty="0" err="1">
                <a:solidFill>
                  <a:schemeClr val="tx1"/>
                </a:solidFill>
              </a:rPr>
              <a:t>Addr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10AE78-2A4A-F763-BD17-27E6AFB5DA65}"/>
              </a:ext>
            </a:extLst>
          </p:cNvPr>
          <p:cNvSpPr/>
          <p:nvPr/>
        </p:nvSpPr>
        <p:spPr>
          <a:xfrm>
            <a:off x="9275051" y="1521949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Saved EBP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CDF23B-5D64-5D93-0A60-E8C4E65438ED}"/>
              </a:ext>
            </a:extLst>
          </p:cNvPr>
          <p:cNvSpPr/>
          <p:nvPr/>
        </p:nvSpPr>
        <p:spPr>
          <a:xfrm>
            <a:off x="9284977" y="5851784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2 (flag)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758FF-B34E-A7D8-392D-5BD6D0E2ADE4}"/>
              </a:ext>
            </a:extLst>
          </p:cNvPr>
          <p:cNvSpPr/>
          <p:nvPr/>
        </p:nvSpPr>
        <p:spPr>
          <a:xfrm>
            <a:off x="9284977" y="6317648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1 (string)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2640E9-8C04-B977-D9CB-BD90EF25E248}"/>
              </a:ext>
            </a:extLst>
          </p:cNvPr>
          <p:cNvCxnSpPr/>
          <p:nvPr/>
        </p:nvCxnSpPr>
        <p:spPr>
          <a:xfrm>
            <a:off x="7852259" y="6803764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D4198C-DD5E-4EE6-8B2B-636A8B053A4E}"/>
              </a:ext>
            </a:extLst>
          </p:cNvPr>
          <p:cNvSpPr txBox="1"/>
          <p:nvPr/>
        </p:nvSpPr>
        <p:spPr>
          <a:xfrm>
            <a:off x="7419185" y="644442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67EFBE-5969-939F-E436-28035A07D3AB}"/>
              </a:ext>
            </a:extLst>
          </p:cNvPr>
          <p:cNvSpPr txBox="1"/>
          <p:nvPr/>
        </p:nvSpPr>
        <p:spPr>
          <a:xfrm>
            <a:off x="11239154" y="297000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ebp</a:t>
            </a:r>
            <a:r>
              <a:rPr lang="en-US" dirty="0"/>
              <a:t>-c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4B018E-98FC-759E-3825-D7C797F869AF}"/>
              </a:ext>
            </a:extLst>
          </p:cNvPr>
          <p:cNvSpPr txBox="1"/>
          <p:nvPr/>
        </p:nvSpPr>
        <p:spPr>
          <a:xfrm>
            <a:off x="11171026" y="349494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F0EA5B-5A75-A221-FC85-7949A19FBB7F}"/>
              </a:ext>
            </a:extLst>
          </p:cNvPr>
          <p:cNvSpPr txBox="1"/>
          <p:nvPr/>
        </p:nvSpPr>
        <p:spPr>
          <a:xfrm>
            <a:off x="11199371" y="396673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262C42-952E-3DB7-808B-944A1A94AF45}"/>
              </a:ext>
            </a:extLst>
          </p:cNvPr>
          <p:cNvSpPr txBox="1"/>
          <p:nvPr/>
        </p:nvSpPr>
        <p:spPr>
          <a:xfrm>
            <a:off x="11356981" y="633343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AF83FC-1707-C272-737D-50D7D49929A9}"/>
              </a:ext>
            </a:extLst>
          </p:cNvPr>
          <p:cNvSpPr txBox="1"/>
          <p:nvPr/>
        </p:nvSpPr>
        <p:spPr>
          <a:xfrm>
            <a:off x="11318078" y="588165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3B72B1-18D9-5654-6A63-8FFDBFECF864}"/>
              </a:ext>
            </a:extLst>
          </p:cNvPr>
          <p:cNvSpPr/>
          <p:nvPr/>
        </p:nvSpPr>
        <p:spPr>
          <a:xfrm>
            <a:off x="9265251" y="2498316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A7E60F-AF3F-E36F-3CF8-D9E27286397C}"/>
              </a:ext>
            </a:extLst>
          </p:cNvPr>
          <p:cNvSpPr/>
          <p:nvPr/>
        </p:nvSpPr>
        <p:spPr>
          <a:xfrm>
            <a:off x="9272444" y="536881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FD3F8-4691-5971-143F-FA815ECA5FBD}"/>
              </a:ext>
            </a:extLst>
          </p:cNvPr>
          <p:cNvSpPr txBox="1"/>
          <p:nvPr/>
        </p:nvSpPr>
        <p:spPr>
          <a:xfrm>
            <a:off x="11310409" y="538986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esp+8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C838118-FF94-615F-8C59-6E9E5492C711}"/>
              </a:ext>
            </a:extLst>
          </p:cNvPr>
          <p:cNvSpPr/>
          <p:nvPr/>
        </p:nvSpPr>
        <p:spPr>
          <a:xfrm>
            <a:off x="9260083" y="2898100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Flag = </a:t>
            </a:r>
            <a:r>
              <a:rPr lang="en-US" dirty="0">
                <a:solidFill>
                  <a:srgbClr val="FF0000"/>
                </a:solidFill>
              </a:rPr>
              <a:t>0x804876</a:t>
            </a:r>
            <a:r>
              <a:rPr lang="en-US" i="1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283EFB-8A2F-2F7E-E532-53A2C864835E}"/>
              </a:ext>
            </a:extLst>
          </p:cNvPr>
          <p:cNvSpPr/>
          <p:nvPr/>
        </p:nvSpPr>
        <p:spPr>
          <a:xfrm>
            <a:off x="9268426" y="1997059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534D8C-56FE-53DD-1B38-B567D9F496BE}"/>
              </a:ext>
            </a:extLst>
          </p:cNvPr>
          <p:cNvSpPr txBox="1"/>
          <p:nvPr/>
        </p:nvSpPr>
        <p:spPr>
          <a:xfrm>
            <a:off x="11239154" y="444500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ebp-18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3B8779-5196-6747-265E-19D439A02ACF}"/>
              </a:ext>
            </a:extLst>
          </p:cNvPr>
          <p:cNvCxnSpPr>
            <a:cxnSpLocks/>
          </p:cNvCxnSpPr>
          <p:nvPr/>
        </p:nvCxnSpPr>
        <p:spPr>
          <a:xfrm flipV="1">
            <a:off x="8932363" y="1030773"/>
            <a:ext cx="0" cy="378355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E408D5C-5A5C-01AF-F47C-C5D2B098A6EF}"/>
              </a:ext>
            </a:extLst>
          </p:cNvPr>
          <p:cNvSpPr txBox="1"/>
          <p:nvPr/>
        </p:nvSpPr>
        <p:spPr>
          <a:xfrm>
            <a:off x="7955046" y="389270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As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D0A2A7-7F07-76D4-5B87-B6A601BD72DA}"/>
              </a:ext>
            </a:extLst>
          </p:cNvPr>
          <p:cNvSpPr txBox="1"/>
          <p:nvPr/>
        </p:nvSpPr>
        <p:spPr>
          <a:xfrm>
            <a:off x="7604946" y="3059668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0x8048760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F35D8-F3CB-36A7-177F-5B40098B807E}"/>
              </a:ext>
            </a:extLst>
          </p:cNvPr>
          <p:cNvSpPr txBox="1"/>
          <p:nvPr/>
        </p:nvSpPr>
        <p:spPr>
          <a:xfrm>
            <a:off x="7514071" y="2219071"/>
            <a:ext cx="124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more 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77D1C6-149B-1AB1-C5A5-D4E38AB29CB0}"/>
              </a:ext>
            </a:extLst>
          </p:cNvPr>
          <p:cNvSpPr txBox="1"/>
          <p:nvPr/>
        </p:nvSpPr>
        <p:spPr>
          <a:xfrm>
            <a:off x="7125356" y="109730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Put 0x804858b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590E535-5EA4-B5BE-C2D5-6FA4B3CE66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20" y="2674348"/>
            <a:ext cx="7772400" cy="17475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25FD12C-8931-3884-350D-46F19D9248A5}"/>
              </a:ext>
            </a:extLst>
          </p:cNvPr>
          <p:cNvSpPr txBox="1"/>
          <p:nvPr/>
        </p:nvSpPr>
        <p:spPr>
          <a:xfrm>
            <a:off x="9762684" y="2515088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AAAA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F5C47C-1B2B-26E4-A514-0EE28FA88114}"/>
              </a:ext>
            </a:extLst>
          </p:cNvPr>
          <p:cNvSpPr txBox="1"/>
          <p:nvPr/>
        </p:nvSpPr>
        <p:spPr>
          <a:xfrm>
            <a:off x="9770767" y="2096408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AAAA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03A4BE-B744-736D-4D96-2E75781C0D01}"/>
              </a:ext>
            </a:extLst>
          </p:cNvPr>
          <p:cNvSpPr txBox="1"/>
          <p:nvPr/>
        </p:nvSpPr>
        <p:spPr>
          <a:xfrm>
            <a:off x="10641108" y="1562596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AAAA</a:t>
            </a:r>
          </a:p>
        </p:txBody>
      </p:sp>
    </p:spTree>
    <p:extLst>
      <p:ext uri="{BB962C8B-B14F-4D97-AF65-F5344CB8AC3E}">
        <p14:creationId xmlns:p14="http://schemas.microsoft.com/office/powerpoint/2010/main" val="273796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6" grpId="0"/>
      <p:bldP spid="6" grpId="0"/>
      <p:bldP spid="45" grpId="0"/>
      <p:bldP spid="47" grpId="0"/>
      <p:bldP spid="4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B1DA8-943E-E414-64A1-2BCCDA4E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Can Do with</a:t>
            </a:r>
            <a:br>
              <a:rPr lang="en-US" dirty="0"/>
            </a:br>
            <a:r>
              <a:rPr lang="en-US" dirty="0"/>
              <a:t>Buffer Overflow?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5170-C52B-105B-C5AD-D1BBB6D5C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fill the data starting from a buffer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83302-CB66-0F12-C785-7C71D280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7A8BFA-48E8-A77F-8878-F519BA998427}"/>
              </a:ext>
            </a:extLst>
          </p:cNvPr>
          <p:cNvSpPr/>
          <p:nvPr/>
        </p:nvSpPr>
        <p:spPr>
          <a:xfrm>
            <a:off x="9268427" y="28687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E3F86-81A7-F8AB-4C86-201DC7A971BC}"/>
              </a:ext>
            </a:extLst>
          </p:cNvPr>
          <p:cNvSpPr/>
          <p:nvPr/>
        </p:nvSpPr>
        <p:spPr>
          <a:xfrm>
            <a:off x="9260083" y="1033916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A621B4-E795-5B24-9AAD-2E26667CEACE}"/>
              </a:ext>
            </a:extLst>
          </p:cNvPr>
          <p:cNvSpPr/>
          <p:nvPr/>
        </p:nvSpPr>
        <p:spPr>
          <a:xfrm>
            <a:off x="9260083" y="1519725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7E4D9-26F2-212C-C68D-187A5AE8AD4C}"/>
              </a:ext>
            </a:extLst>
          </p:cNvPr>
          <p:cNvSpPr/>
          <p:nvPr/>
        </p:nvSpPr>
        <p:spPr>
          <a:xfrm>
            <a:off x="9246875" y="3409387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5894AE-3429-087E-B0CE-A2F3C4B02B1B}"/>
              </a:ext>
            </a:extLst>
          </p:cNvPr>
          <p:cNvSpPr/>
          <p:nvPr/>
        </p:nvSpPr>
        <p:spPr>
          <a:xfrm>
            <a:off x="9238792" y="3905498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9F64C2-D77E-0BAD-0CBA-3EDFD4899F82}"/>
              </a:ext>
            </a:extLst>
          </p:cNvPr>
          <p:cNvSpPr txBox="1"/>
          <p:nvPr/>
        </p:nvSpPr>
        <p:spPr>
          <a:xfrm>
            <a:off x="11107006" y="3720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2A615F-6F30-955A-7C84-90920F312489}"/>
              </a:ext>
            </a:extLst>
          </p:cNvPr>
          <p:cNvSpPr/>
          <p:nvPr/>
        </p:nvSpPr>
        <p:spPr>
          <a:xfrm>
            <a:off x="9272445" y="439596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C4DD45-F000-B4FF-5768-8952BC496402}"/>
              </a:ext>
            </a:extLst>
          </p:cNvPr>
          <p:cNvSpPr/>
          <p:nvPr/>
        </p:nvSpPr>
        <p:spPr>
          <a:xfrm>
            <a:off x="9272445" y="389270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293AA7-CB79-8CD6-992A-88A4D1C4794F}"/>
              </a:ext>
            </a:extLst>
          </p:cNvPr>
          <p:cNvSpPr/>
          <p:nvPr/>
        </p:nvSpPr>
        <p:spPr>
          <a:xfrm>
            <a:off x="9275051" y="3411837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9A5B1-D3FB-517A-07CF-ACBAB551B205}"/>
              </a:ext>
            </a:extLst>
          </p:cNvPr>
          <p:cNvSpPr txBox="1"/>
          <p:nvPr/>
        </p:nvSpPr>
        <p:spPr>
          <a:xfrm>
            <a:off x="11330428" y="1887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E2911B-D308-9B15-B130-82E751BDB449}"/>
              </a:ext>
            </a:extLst>
          </p:cNvPr>
          <p:cNvSpPr/>
          <p:nvPr/>
        </p:nvSpPr>
        <p:spPr>
          <a:xfrm>
            <a:off x="9242912" y="439153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81B98-A493-3D17-BAB4-24F5D04E6517}"/>
              </a:ext>
            </a:extLst>
          </p:cNvPr>
          <p:cNvSpPr/>
          <p:nvPr/>
        </p:nvSpPr>
        <p:spPr>
          <a:xfrm>
            <a:off x="9263303" y="4887644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E2CC68-8FDA-EB20-D34F-AD16E3687C43}"/>
              </a:ext>
            </a:extLst>
          </p:cNvPr>
          <p:cNvSpPr/>
          <p:nvPr/>
        </p:nvSpPr>
        <p:spPr>
          <a:xfrm>
            <a:off x="9268426" y="534662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CCA312-F3E6-8B72-26DD-C9DE71D8CF54}"/>
              </a:ext>
            </a:extLst>
          </p:cNvPr>
          <p:cNvCxnSpPr/>
          <p:nvPr/>
        </p:nvCxnSpPr>
        <p:spPr>
          <a:xfrm>
            <a:off x="7765091" y="1998542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FAB820-D5DF-0E32-18A0-DDBA86F0587D}"/>
              </a:ext>
            </a:extLst>
          </p:cNvPr>
          <p:cNvSpPr txBox="1"/>
          <p:nvPr/>
        </p:nvSpPr>
        <p:spPr>
          <a:xfrm>
            <a:off x="7056243" y="180255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ebp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18D28B-4586-33FC-6544-AB1B4B8B7980}"/>
              </a:ext>
            </a:extLst>
          </p:cNvPr>
          <p:cNvSpPr/>
          <p:nvPr/>
        </p:nvSpPr>
        <p:spPr>
          <a:xfrm>
            <a:off x="9276456" y="1018650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0x804858b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10AE78-2A4A-F763-BD17-27E6AFB5DA65}"/>
              </a:ext>
            </a:extLst>
          </p:cNvPr>
          <p:cNvSpPr/>
          <p:nvPr/>
        </p:nvSpPr>
        <p:spPr>
          <a:xfrm>
            <a:off x="9275051" y="1521949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Saved EBP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CDF23B-5D64-5D93-0A60-E8C4E65438ED}"/>
              </a:ext>
            </a:extLst>
          </p:cNvPr>
          <p:cNvSpPr/>
          <p:nvPr/>
        </p:nvSpPr>
        <p:spPr>
          <a:xfrm>
            <a:off x="9284977" y="5851784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2 (flag)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758FF-B34E-A7D8-392D-5BD6D0E2ADE4}"/>
              </a:ext>
            </a:extLst>
          </p:cNvPr>
          <p:cNvSpPr/>
          <p:nvPr/>
        </p:nvSpPr>
        <p:spPr>
          <a:xfrm>
            <a:off x="9284977" y="6317648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1 (string)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2640E9-8C04-B977-D9CB-BD90EF25E248}"/>
              </a:ext>
            </a:extLst>
          </p:cNvPr>
          <p:cNvCxnSpPr/>
          <p:nvPr/>
        </p:nvCxnSpPr>
        <p:spPr>
          <a:xfrm>
            <a:off x="7852259" y="6803764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D4198C-DD5E-4EE6-8B2B-636A8B053A4E}"/>
              </a:ext>
            </a:extLst>
          </p:cNvPr>
          <p:cNvSpPr txBox="1"/>
          <p:nvPr/>
        </p:nvSpPr>
        <p:spPr>
          <a:xfrm>
            <a:off x="7419185" y="644442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67EFBE-5969-939F-E436-28035A07D3AB}"/>
              </a:ext>
            </a:extLst>
          </p:cNvPr>
          <p:cNvSpPr txBox="1"/>
          <p:nvPr/>
        </p:nvSpPr>
        <p:spPr>
          <a:xfrm>
            <a:off x="11239154" y="297000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ebp</a:t>
            </a:r>
            <a:r>
              <a:rPr lang="en-US" dirty="0"/>
              <a:t>-c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4B018E-98FC-759E-3825-D7C797F869AF}"/>
              </a:ext>
            </a:extLst>
          </p:cNvPr>
          <p:cNvSpPr txBox="1"/>
          <p:nvPr/>
        </p:nvSpPr>
        <p:spPr>
          <a:xfrm>
            <a:off x="11171026" y="349494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F0EA5B-5A75-A221-FC85-7949A19FBB7F}"/>
              </a:ext>
            </a:extLst>
          </p:cNvPr>
          <p:cNvSpPr txBox="1"/>
          <p:nvPr/>
        </p:nvSpPr>
        <p:spPr>
          <a:xfrm>
            <a:off x="11199371" y="396673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262C42-952E-3DB7-808B-944A1A94AF45}"/>
              </a:ext>
            </a:extLst>
          </p:cNvPr>
          <p:cNvSpPr txBox="1"/>
          <p:nvPr/>
        </p:nvSpPr>
        <p:spPr>
          <a:xfrm>
            <a:off x="11356981" y="633343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AF83FC-1707-C272-737D-50D7D49929A9}"/>
              </a:ext>
            </a:extLst>
          </p:cNvPr>
          <p:cNvSpPr txBox="1"/>
          <p:nvPr/>
        </p:nvSpPr>
        <p:spPr>
          <a:xfrm>
            <a:off x="11318078" y="588165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3B72B1-18D9-5654-6A63-8FFDBFECF864}"/>
              </a:ext>
            </a:extLst>
          </p:cNvPr>
          <p:cNvSpPr/>
          <p:nvPr/>
        </p:nvSpPr>
        <p:spPr>
          <a:xfrm>
            <a:off x="9265251" y="2498316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A7E60F-AF3F-E36F-3CF8-D9E27286397C}"/>
              </a:ext>
            </a:extLst>
          </p:cNvPr>
          <p:cNvSpPr/>
          <p:nvPr/>
        </p:nvSpPr>
        <p:spPr>
          <a:xfrm>
            <a:off x="9272444" y="536881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FD3F8-4691-5971-143F-FA815ECA5FBD}"/>
              </a:ext>
            </a:extLst>
          </p:cNvPr>
          <p:cNvSpPr txBox="1"/>
          <p:nvPr/>
        </p:nvSpPr>
        <p:spPr>
          <a:xfrm>
            <a:off x="11310409" y="538986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esp+8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C838118-FF94-615F-8C59-6E9E5492C711}"/>
              </a:ext>
            </a:extLst>
          </p:cNvPr>
          <p:cNvSpPr/>
          <p:nvPr/>
        </p:nvSpPr>
        <p:spPr>
          <a:xfrm>
            <a:off x="9260083" y="2898100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Flag = </a:t>
            </a:r>
            <a:r>
              <a:rPr lang="en-US" dirty="0">
                <a:solidFill>
                  <a:srgbClr val="FF0000"/>
                </a:solidFill>
              </a:rPr>
              <a:t>0x804876</a:t>
            </a:r>
            <a:r>
              <a:rPr lang="en-US" i="1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283EFB-8A2F-2F7E-E532-53A2C864835E}"/>
              </a:ext>
            </a:extLst>
          </p:cNvPr>
          <p:cNvSpPr/>
          <p:nvPr/>
        </p:nvSpPr>
        <p:spPr>
          <a:xfrm>
            <a:off x="9268426" y="1997059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534D8C-56FE-53DD-1B38-B567D9F496BE}"/>
              </a:ext>
            </a:extLst>
          </p:cNvPr>
          <p:cNvSpPr txBox="1"/>
          <p:nvPr/>
        </p:nvSpPr>
        <p:spPr>
          <a:xfrm>
            <a:off x="11239154" y="444500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ebp-18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3B8779-5196-6747-265E-19D439A02ACF}"/>
              </a:ext>
            </a:extLst>
          </p:cNvPr>
          <p:cNvCxnSpPr>
            <a:cxnSpLocks/>
          </p:cNvCxnSpPr>
          <p:nvPr/>
        </p:nvCxnSpPr>
        <p:spPr>
          <a:xfrm flipV="1">
            <a:off x="8932363" y="1030773"/>
            <a:ext cx="0" cy="378355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E408D5C-5A5C-01AF-F47C-C5D2B098A6EF}"/>
              </a:ext>
            </a:extLst>
          </p:cNvPr>
          <p:cNvSpPr txBox="1"/>
          <p:nvPr/>
        </p:nvSpPr>
        <p:spPr>
          <a:xfrm>
            <a:off x="7955046" y="389270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As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D0A2A7-7F07-76D4-5B87-B6A601BD72DA}"/>
              </a:ext>
            </a:extLst>
          </p:cNvPr>
          <p:cNvSpPr txBox="1"/>
          <p:nvPr/>
        </p:nvSpPr>
        <p:spPr>
          <a:xfrm>
            <a:off x="7604946" y="3059668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0x8048760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F35D8-F3CB-36A7-177F-5B40098B807E}"/>
              </a:ext>
            </a:extLst>
          </p:cNvPr>
          <p:cNvSpPr txBox="1"/>
          <p:nvPr/>
        </p:nvSpPr>
        <p:spPr>
          <a:xfrm>
            <a:off x="7514071" y="2219071"/>
            <a:ext cx="124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more 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77D1C6-149B-1AB1-C5A5-D4E38AB29CB0}"/>
              </a:ext>
            </a:extLst>
          </p:cNvPr>
          <p:cNvSpPr txBox="1"/>
          <p:nvPr/>
        </p:nvSpPr>
        <p:spPr>
          <a:xfrm>
            <a:off x="7125356" y="109730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Put 0x804858b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C48AE-FCFD-2668-FFE7-9525C26474A3}"/>
              </a:ext>
            </a:extLst>
          </p:cNvPr>
          <p:cNvSpPr txBox="1"/>
          <p:nvPr/>
        </p:nvSpPr>
        <p:spPr>
          <a:xfrm>
            <a:off x="1191986" y="3445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590E535-5EA4-B5BE-C2D5-6FA4B3CE66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20" y="2674348"/>
            <a:ext cx="7772400" cy="17475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25FD12C-8931-3884-350D-46F19D9248A5}"/>
              </a:ext>
            </a:extLst>
          </p:cNvPr>
          <p:cNvSpPr txBox="1"/>
          <p:nvPr/>
        </p:nvSpPr>
        <p:spPr>
          <a:xfrm>
            <a:off x="9762684" y="2515088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AAAA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F5C47C-1B2B-26E4-A514-0EE28FA88114}"/>
              </a:ext>
            </a:extLst>
          </p:cNvPr>
          <p:cNvSpPr txBox="1"/>
          <p:nvPr/>
        </p:nvSpPr>
        <p:spPr>
          <a:xfrm>
            <a:off x="9770767" y="2096408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AAAA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03A4BE-B744-736D-4D96-2E75781C0D01}"/>
              </a:ext>
            </a:extLst>
          </p:cNvPr>
          <p:cNvSpPr txBox="1"/>
          <p:nvPr/>
        </p:nvSpPr>
        <p:spPr>
          <a:xfrm>
            <a:off x="10641108" y="1562596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AAAA</a:t>
            </a:r>
          </a:p>
        </p:txBody>
      </p:sp>
    </p:spTree>
    <p:extLst>
      <p:ext uri="{BB962C8B-B14F-4D97-AF65-F5344CB8AC3E}">
        <p14:creationId xmlns:p14="http://schemas.microsoft.com/office/powerpoint/2010/main" val="3820151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4E8E9-2BEE-24C1-72E2-696FF17B9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B9F8C-8BEF-35DE-3156-7AB831C9D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Software errors (vulnerabilities)</a:t>
            </a:r>
          </a:p>
          <a:p>
            <a:pPr lvl="1"/>
            <a:r>
              <a:rPr lang="en-US" dirty="0"/>
              <a:t>What are they?</a:t>
            </a:r>
          </a:p>
          <a:p>
            <a:pPr lvl="1"/>
            <a:endParaRPr lang="en-US" dirty="0"/>
          </a:p>
          <a:p>
            <a:r>
              <a:rPr lang="en-US" dirty="0"/>
              <a:t>How attackers exploits software vulnerabilities</a:t>
            </a:r>
          </a:p>
          <a:p>
            <a:pPr lvl="1"/>
            <a:r>
              <a:rPr lang="en-US" dirty="0"/>
              <a:t>To achieve their goal?</a:t>
            </a:r>
          </a:p>
          <a:p>
            <a:pPr lvl="1"/>
            <a:endParaRPr lang="en-US" dirty="0"/>
          </a:p>
          <a:p>
            <a:r>
              <a:rPr lang="en-US" dirty="0"/>
              <a:t>A notable software vulnerability</a:t>
            </a:r>
          </a:p>
          <a:p>
            <a:pPr lvl="1"/>
            <a:r>
              <a:rPr lang="en-US" dirty="0"/>
              <a:t>Buffer Overflow Attack</a:t>
            </a:r>
          </a:p>
          <a:p>
            <a:pPr lvl="1"/>
            <a:endParaRPr lang="en-US" dirty="0"/>
          </a:p>
          <a:p>
            <a:r>
              <a:rPr lang="en-US" dirty="0"/>
              <a:t>Common Vulnerabilities Exposures (CVE)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ED150-9632-FFD3-81C9-621DF7D59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6183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B1DA8-943E-E414-64A1-2BCCDA4E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Can Do with</a:t>
            </a:r>
            <a:br>
              <a:rPr lang="en-US" dirty="0"/>
            </a:br>
            <a:r>
              <a:rPr lang="en-US" dirty="0"/>
              <a:t>Buffer Overflow?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5170-C52B-105B-C5AD-D1BBB6D5C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fill the data starting from a buffer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83302-CB66-0F12-C785-7C71D280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7A8BFA-48E8-A77F-8878-F519BA998427}"/>
              </a:ext>
            </a:extLst>
          </p:cNvPr>
          <p:cNvSpPr/>
          <p:nvPr/>
        </p:nvSpPr>
        <p:spPr>
          <a:xfrm>
            <a:off x="9268427" y="28687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E3F86-81A7-F8AB-4C86-201DC7A971BC}"/>
              </a:ext>
            </a:extLst>
          </p:cNvPr>
          <p:cNvSpPr/>
          <p:nvPr/>
        </p:nvSpPr>
        <p:spPr>
          <a:xfrm>
            <a:off x="9260083" y="1033916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A621B4-E795-5B24-9AAD-2E26667CEACE}"/>
              </a:ext>
            </a:extLst>
          </p:cNvPr>
          <p:cNvSpPr/>
          <p:nvPr/>
        </p:nvSpPr>
        <p:spPr>
          <a:xfrm>
            <a:off x="9260083" y="1519725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7E4D9-26F2-212C-C68D-187A5AE8AD4C}"/>
              </a:ext>
            </a:extLst>
          </p:cNvPr>
          <p:cNvSpPr/>
          <p:nvPr/>
        </p:nvSpPr>
        <p:spPr>
          <a:xfrm>
            <a:off x="9246875" y="3409387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5894AE-3429-087E-B0CE-A2F3C4B02B1B}"/>
              </a:ext>
            </a:extLst>
          </p:cNvPr>
          <p:cNvSpPr/>
          <p:nvPr/>
        </p:nvSpPr>
        <p:spPr>
          <a:xfrm>
            <a:off x="9238792" y="3905498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9F64C2-D77E-0BAD-0CBA-3EDFD4899F82}"/>
              </a:ext>
            </a:extLst>
          </p:cNvPr>
          <p:cNvSpPr txBox="1"/>
          <p:nvPr/>
        </p:nvSpPr>
        <p:spPr>
          <a:xfrm>
            <a:off x="11107006" y="3720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2A615F-6F30-955A-7C84-90920F312489}"/>
              </a:ext>
            </a:extLst>
          </p:cNvPr>
          <p:cNvSpPr/>
          <p:nvPr/>
        </p:nvSpPr>
        <p:spPr>
          <a:xfrm>
            <a:off x="9272445" y="439596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C4DD45-F000-B4FF-5768-8952BC496402}"/>
              </a:ext>
            </a:extLst>
          </p:cNvPr>
          <p:cNvSpPr/>
          <p:nvPr/>
        </p:nvSpPr>
        <p:spPr>
          <a:xfrm>
            <a:off x="9272445" y="389270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293AA7-CB79-8CD6-992A-88A4D1C4794F}"/>
              </a:ext>
            </a:extLst>
          </p:cNvPr>
          <p:cNvSpPr/>
          <p:nvPr/>
        </p:nvSpPr>
        <p:spPr>
          <a:xfrm>
            <a:off x="9275051" y="3411837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9A5B1-D3FB-517A-07CF-ACBAB551B205}"/>
              </a:ext>
            </a:extLst>
          </p:cNvPr>
          <p:cNvSpPr txBox="1"/>
          <p:nvPr/>
        </p:nvSpPr>
        <p:spPr>
          <a:xfrm>
            <a:off x="11330428" y="1887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E2911B-D308-9B15-B130-82E751BDB449}"/>
              </a:ext>
            </a:extLst>
          </p:cNvPr>
          <p:cNvSpPr/>
          <p:nvPr/>
        </p:nvSpPr>
        <p:spPr>
          <a:xfrm>
            <a:off x="9242912" y="439153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81B98-A493-3D17-BAB4-24F5D04E6517}"/>
              </a:ext>
            </a:extLst>
          </p:cNvPr>
          <p:cNvSpPr/>
          <p:nvPr/>
        </p:nvSpPr>
        <p:spPr>
          <a:xfrm>
            <a:off x="9263303" y="4887644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E2CC68-8FDA-EB20-D34F-AD16E3687C43}"/>
              </a:ext>
            </a:extLst>
          </p:cNvPr>
          <p:cNvSpPr/>
          <p:nvPr/>
        </p:nvSpPr>
        <p:spPr>
          <a:xfrm>
            <a:off x="9268426" y="534662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CCA312-F3E6-8B72-26DD-C9DE71D8CF54}"/>
              </a:ext>
            </a:extLst>
          </p:cNvPr>
          <p:cNvCxnSpPr/>
          <p:nvPr/>
        </p:nvCxnSpPr>
        <p:spPr>
          <a:xfrm>
            <a:off x="7765091" y="1998542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FAB820-D5DF-0E32-18A0-DDBA86F0587D}"/>
              </a:ext>
            </a:extLst>
          </p:cNvPr>
          <p:cNvSpPr txBox="1"/>
          <p:nvPr/>
        </p:nvSpPr>
        <p:spPr>
          <a:xfrm>
            <a:off x="7056243" y="180255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ebp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18D28B-4586-33FC-6544-AB1B4B8B7980}"/>
              </a:ext>
            </a:extLst>
          </p:cNvPr>
          <p:cNvSpPr/>
          <p:nvPr/>
        </p:nvSpPr>
        <p:spPr>
          <a:xfrm>
            <a:off x="9276456" y="1018650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0x804858b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10AE78-2A4A-F763-BD17-27E6AFB5DA65}"/>
              </a:ext>
            </a:extLst>
          </p:cNvPr>
          <p:cNvSpPr/>
          <p:nvPr/>
        </p:nvSpPr>
        <p:spPr>
          <a:xfrm>
            <a:off x="9275051" y="1521949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Saved EBP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CDF23B-5D64-5D93-0A60-E8C4E65438ED}"/>
              </a:ext>
            </a:extLst>
          </p:cNvPr>
          <p:cNvSpPr/>
          <p:nvPr/>
        </p:nvSpPr>
        <p:spPr>
          <a:xfrm>
            <a:off x="9284977" y="5851784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2 (flag)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758FF-B34E-A7D8-392D-5BD6D0E2ADE4}"/>
              </a:ext>
            </a:extLst>
          </p:cNvPr>
          <p:cNvSpPr/>
          <p:nvPr/>
        </p:nvSpPr>
        <p:spPr>
          <a:xfrm>
            <a:off x="9284977" y="6317648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1 (string)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2640E9-8C04-B977-D9CB-BD90EF25E248}"/>
              </a:ext>
            </a:extLst>
          </p:cNvPr>
          <p:cNvCxnSpPr/>
          <p:nvPr/>
        </p:nvCxnSpPr>
        <p:spPr>
          <a:xfrm>
            <a:off x="7852259" y="6803764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D4198C-DD5E-4EE6-8B2B-636A8B053A4E}"/>
              </a:ext>
            </a:extLst>
          </p:cNvPr>
          <p:cNvSpPr txBox="1"/>
          <p:nvPr/>
        </p:nvSpPr>
        <p:spPr>
          <a:xfrm>
            <a:off x="7419185" y="644442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67EFBE-5969-939F-E436-28035A07D3AB}"/>
              </a:ext>
            </a:extLst>
          </p:cNvPr>
          <p:cNvSpPr txBox="1"/>
          <p:nvPr/>
        </p:nvSpPr>
        <p:spPr>
          <a:xfrm>
            <a:off x="11239154" y="297000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ebp</a:t>
            </a:r>
            <a:r>
              <a:rPr lang="en-US" dirty="0"/>
              <a:t>-c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4B018E-98FC-759E-3825-D7C797F869AF}"/>
              </a:ext>
            </a:extLst>
          </p:cNvPr>
          <p:cNvSpPr txBox="1"/>
          <p:nvPr/>
        </p:nvSpPr>
        <p:spPr>
          <a:xfrm>
            <a:off x="11171026" y="349494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F0EA5B-5A75-A221-FC85-7949A19FBB7F}"/>
              </a:ext>
            </a:extLst>
          </p:cNvPr>
          <p:cNvSpPr txBox="1"/>
          <p:nvPr/>
        </p:nvSpPr>
        <p:spPr>
          <a:xfrm>
            <a:off x="11199371" y="396673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262C42-952E-3DB7-808B-944A1A94AF45}"/>
              </a:ext>
            </a:extLst>
          </p:cNvPr>
          <p:cNvSpPr txBox="1"/>
          <p:nvPr/>
        </p:nvSpPr>
        <p:spPr>
          <a:xfrm>
            <a:off x="11356981" y="633343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AF83FC-1707-C272-737D-50D7D49929A9}"/>
              </a:ext>
            </a:extLst>
          </p:cNvPr>
          <p:cNvSpPr txBox="1"/>
          <p:nvPr/>
        </p:nvSpPr>
        <p:spPr>
          <a:xfrm>
            <a:off x="11318078" y="588165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3B72B1-18D9-5654-6A63-8FFDBFECF864}"/>
              </a:ext>
            </a:extLst>
          </p:cNvPr>
          <p:cNvSpPr/>
          <p:nvPr/>
        </p:nvSpPr>
        <p:spPr>
          <a:xfrm>
            <a:off x="9265251" y="2498316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A7E60F-AF3F-E36F-3CF8-D9E27286397C}"/>
              </a:ext>
            </a:extLst>
          </p:cNvPr>
          <p:cNvSpPr/>
          <p:nvPr/>
        </p:nvSpPr>
        <p:spPr>
          <a:xfrm>
            <a:off x="9272444" y="536881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FD3F8-4691-5971-143F-FA815ECA5FBD}"/>
              </a:ext>
            </a:extLst>
          </p:cNvPr>
          <p:cNvSpPr txBox="1"/>
          <p:nvPr/>
        </p:nvSpPr>
        <p:spPr>
          <a:xfrm>
            <a:off x="11310409" y="538986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esp+8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C838118-FF94-615F-8C59-6E9E5492C711}"/>
              </a:ext>
            </a:extLst>
          </p:cNvPr>
          <p:cNvSpPr/>
          <p:nvPr/>
        </p:nvSpPr>
        <p:spPr>
          <a:xfrm>
            <a:off x="9260083" y="2898100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Flag = </a:t>
            </a:r>
            <a:r>
              <a:rPr lang="en-US" dirty="0">
                <a:solidFill>
                  <a:srgbClr val="FF0000"/>
                </a:solidFill>
              </a:rPr>
              <a:t>0x804876</a:t>
            </a:r>
            <a:r>
              <a:rPr lang="en-US" i="1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283EFB-8A2F-2F7E-E532-53A2C864835E}"/>
              </a:ext>
            </a:extLst>
          </p:cNvPr>
          <p:cNvSpPr/>
          <p:nvPr/>
        </p:nvSpPr>
        <p:spPr>
          <a:xfrm>
            <a:off x="9268426" y="1997059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534D8C-56FE-53DD-1B38-B567D9F496BE}"/>
              </a:ext>
            </a:extLst>
          </p:cNvPr>
          <p:cNvSpPr txBox="1"/>
          <p:nvPr/>
        </p:nvSpPr>
        <p:spPr>
          <a:xfrm>
            <a:off x="11239154" y="444500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ebp-18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3B8779-5196-6747-265E-19D439A02ACF}"/>
              </a:ext>
            </a:extLst>
          </p:cNvPr>
          <p:cNvCxnSpPr>
            <a:cxnSpLocks/>
          </p:cNvCxnSpPr>
          <p:nvPr/>
        </p:nvCxnSpPr>
        <p:spPr>
          <a:xfrm flipV="1">
            <a:off x="8932363" y="1030773"/>
            <a:ext cx="0" cy="378355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E408D5C-5A5C-01AF-F47C-C5D2B098A6EF}"/>
              </a:ext>
            </a:extLst>
          </p:cNvPr>
          <p:cNvSpPr txBox="1"/>
          <p:nvPr/>
        </p:nvSpPr>
        <p:spPr>
          <a:xfrm>
            <a:off x="7955046" y="389270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As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D0A2A7-7F07-76D4-5B87-B6A601BD72DA}"/>
              </a:ext>
            </a:extLst>
          </p:cNvPr>
          <p:cNvSpPr txBox="1"/>
          <p:nvPr/>
        </p:nvSpPr>
        <p:spPr>
          <a:xfrm>
            <a:off x="7604946" y="3059668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0x8048760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F35D8-F3CB-36A7-177F-5B40098B807E}"/>
              </a:ext>
            </a:extLst>
          </p:cNvPr>
          <p:cNvSpPr txBox="1"/>
          <p:nvPr/>
        </p:nvSpPr>
        <p:spPr>
          <a:xfrm>
            <a:off x="7514071" y="2219071"/>
            <a:ext cx="124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more 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77D1C6-149B-1AB1-C5A5-D4E38AB29CB0}"/>
              </a:ext>
            </a:extLst>
          </p:cNvPr>
          <p:cNvSpPr txBox="1"/>
          <p:nvPr/>
        </p:nvSpPr>
        <p:spPr>
          <a:xfrm>
            <a:off x="7125356" y="109730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Put 0x804858b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C48AE-FCFD-2668-FFE7-9525C26474A3}"/>
              </a:ext>
            </a:extLst>
          </p:cNvPr>
          <p:cNvSpPr txBox="1"/>
          <p:nvPr/>
        </p:nvSpPr>
        <p:spPr>
          <a:xfrm>
            <a:off x="1191986" y="3445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5FD12C-8931-3884-350D-46F19D9248A5}"/>
              </a:ext>
            </a:extLst>
          </p:cNvPr>
          <p:cNvSpPr txBox="1"/>
          <p:nvPr/>
        </p:nvSpPr>
        <p:spPr>
          <a:xfrm>
            <a:off x="9762684" y="2515088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AAAA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F5C47C-1B2B-26E4-A514-0EE28FA88114}"/>
              </a:ext>
            </a:extLst>
          </p:cNvPr>
          <p:cNvSpPr txBox="1"/>
          <p:nvPr/>
        </p:nvSpPr>
        <p:spPr>
          <a:xfrm>
            <a:off x="9770767" y="2096408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AAAA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03A4BE-B744-736D-4D96-2E75781C0D01}"/>
              </a:ext>
            </a:extLst>
          </p:cNvPr>
          <p:cNvSpPr txBox="1"/>
          <p:nvPr/>
        </p:nvSpPr>
        <p:spPr>
          <a:xfrm>
            <a:off x="10641108" y="1562596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AAAA</a:t>
            </a:r>
          </a:p>
        </p:txBody>
      </p:sp>
    </p:spTree>
    <p:extLst>
      <p:ext uri="{BB962C8B-B14F-4D97-AF65-F5344CB8AC3E}">
        <p14:creationId xmlns:p14="http://schemas.microsoft.com/office/powerpoint/2010/main" val="795734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B1DA8-943E-E414-64A1-2BCCDA4E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Address</a:t>
            </a:r>
            <a:br>
              <a:rPr lang="en-US" dirty="0"/>
            </a:br>
            <a:r>
              <a:rPr lang="en-US" dirty="0"/>
              <a:t>Stored in the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5170-C52B-105B-C5AD-D1BBB6D5C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returning from </a:t>
            </a:r>
            <a:r>
              <a:rPr lang="en-US" dirty="0" err="1"/>
              <a:t>process_user_input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83302-CB66-0F12-C785-7C71D280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7A8BFA-48E8-A77F-8878-F519BA998427}"/>
              </a:ext>
            </a:extLst>
          </p:cNvPr>
          <p:cNvSpPr/>
          <p:nvPr/>
        </p:nvSpPr>
        <p:spPr>
          <a:xfrm>
            <a:off x="9268427" y="28687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E3F86-81A7-F8AB-4C86-201DC7A971BC}"/>
              </a:ext>
            </a:extLst>
          </p:cNvPr>
          <p:cNvSpPr/>
          <p:nvPr/>
        </p:nvSpPr>
        <p:spPr>
          <a:xfrm>
            <a:off x="9260083" y="1033916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A621B4-E795-5B24-9AAD-2E26667CEACE}"/>
              </a:ext>
            </a:extLst>
          </p:cNvPr>
          <p:cNvSpPr/>
          <p:nvPr/>
        </p:nvSpPr>
        <p:spPr>
          <a:xfrm>
            <a:off x="9260083" y="1519725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7E4D9-26F2-212C-C68D-187A5AE8AD4C}"/>
              </a:ext>
            </a:extLst>
          </p:cNvPr>
          <p:cNvSpPr/>
          <p:nvPr/>
        </p:nvSpPr>
        <p:spPr>
          <a:xfrm>
            <a:off x="9246875" y="3409387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5894AE-3429-087E-B0CE-A2F3C4B02B1B}"/>
              </a:ext>
            </a:extLst>
          </p:cNvPr>
          <p:cNvSpPr/>
          <p:nvPr/>
        </p:nvSpPr>
        <p:spPr>
          <a:xfrm>
            <a:off x="9238792" y="3905498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9F64C2-D77E-0BAD-0CBA-3EDFD4899F82}"/>
              </a:ext>
            </a:extLst>
          </p:cNvPr>
          <p:cNvSpPr txBox="1"/>
          <p:nvPr/>
        </p:nvSpPr>
        <p:spPr>
          <a:xfrm>
            <a:off x="11107006" y="3720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2A615F-6F30-955A-7C84-90920F312489}"/>
              </a:ext>
            </a:extLst>
          </p:cNvPr>
          <p:cNvSpPr/>
          <p:nvPr/>
        </p:nvSpPr>
        <p:spPr>
          <a:xfrm>
            <a:off x="9272445" y="439596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C4DD45-F000-B4FF-5768-8952BC496402}"/>
              </a:ext>
            </a:extLst>
          </p:cNvPr>
          <p:cNvSpPr/>
          <p:nvPr/>
        </p:nvSpPr>
        <p:spPr>
          <a:xfrm>
            <a:off x="9272445" y="389270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293AA7-CB79-8CD6-992A-88A4D1C4794F}"/>
              </a:ext>
            </a:extLst>
          </p:cNvPr>
          <p:cNvSpPr/>
          <p:nvPr/>
        </p:nvSpPr>
        <p:spPr>
          <a:xfrm>
            <a:off x="9275051" y="3411837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9A5B1-D3FB-517A-07CF-ACBAB551B205}"/>
              </a:ext>
            </a:extLst>
          </p:cNvPr>
          <p:cNvSpPr txBox="1"/>
          <p:nvPr/>
        </p:nvSpPr>
        <p:spPr>
          <a:xfrm>
            <a:off x="11330428" y="1887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E2911B-D308-9B15-B130-82E751BDB449}"/>
              </a:ext>
            </a:extLst>
          </p:cNvPr>
          <p:cNvSpPr/>
          <p:nvPr/>
        </p:nvSpPr>
        <p:spPr>
          <a:xfrm>
            <a:off x="9242912" y="439153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81B98-A493-3D17-BAB4-24F5D04E6517}"/>
              </a:ext>
            </a:extLst>
          </p:cNvPr>
          <p:cNvSpPr/>
          <p:nvPr/>
        </p:nvSpPr>
        <p:spPr>
          <a:xfrm>
            <a:off x="9263303" y="4887644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E2CC68-8FDA-EB20-D34F-AD16E3687C43}"/>
              </a:ext>
            </a:extLst>
          </p:cNvPr>
          <p:cNvSpPr/>
          <p:nvPr/>
        </p:nvSpPr>
        <p:spPr>
          <a:xfrm>
            <a:off x="9268426" y="534662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CCA312-F3E6-8B72-26DD-C9DE71D8CF54}"/>
              </a:ext>
            </a:extLst>
          </p:cNvPr>
          <p:cNvCxnSpPr/>
          <p:nvPr/>
        </p:nvCxnSpPr>
        <p:spPr>
          <a:xfrm>
            <a:off x="7765091" y="1998542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FAB820-D5DF-0E32-18A0-DDBA86F0587D}"/>
              </a:ext>
            </a:extLst>
          </p:cNvPr>
          <p:cNvSpPr txBox="1"/>
          <p:nvPr/>
        </p:nvSpPr>
        <p:spPr>
          <a:xfrm>
            <a:off x="7056243" y="180255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ebp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18D28B-4586-33FC-6544-AB1B4B8B7980}"/>
              </a:ext>
            </a:extLst>
          </p:cNvPr>
          <p:cNvSpPr/>
          <p:nvPr/>
        </p:nvSpPr>
        <p:spPr>
          <a:xfrm>
            <a:off x="9276456" y="1018650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 </a:t>
            </a:r>
            <a:r>
              <a:rPr lang="en-US" dirty="0" err="1">
                <a:solidFill>
                  <a:schemeClr val="tx1"/>
                </a:solidFill>
              </a:rPr>
              <a:t>Addr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10AE78-2A4A-F763-BD17-27E6AFB5DA65}"/>
              </a:ext>
            </a:extLst>
          </p:cNvPr>
          <p:cNvSpPr/>
          <p:nvPr/>
        </p:nvSpPr>
        <p:spPr>
          <a:xfrm>
            <a:off x="9275051" y="1521949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Saved EBP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CDF23B-5D64-5D93-0A60-E8C4E65438ED}"/>
              </a:ext>
            </a:extLst>
          </p:cNvPr>
          <p:cNvSpPr/>
          <p:nvPr/>
        </p:nvSpPr>
        <p:spPr>
          <a:xfrm>
            <a:off x="9284977" y="5851784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2 (flag)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758FF-B34E-A7D8-392D-5BD6D0E2ADE4}"/>
              </a:ext>
            </a:extLst>
          </p:cNvPr>
          <p:cNvSpPr/>
          <p:nvPr/>
        </p:nvSpPr>
        <p:spPr>
          <a:xfrm>
            <a:off x="9284977" y="6317648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1 (string)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2640E9-8C04-B977-D9CB-BD90EF25E248}"/>
              </a:ext>
            </a:extLst>
          </p:cNvPr>
          <p:cNvCxnSpPr/>
          <p:nvPr/>
        </p:nvCxnSpPr>
        <p:spPr>
          <a:xfrm>
            <a:off x="7852259" y="6803764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D4198C-DD5E-4EE6-8B2B-636A8B053A4E}"/>
              </a:ext>
            </a:extLst>
          </p:cNvPr>
          <p:cNvSpPr txBox="1"/>
          <p:nvPr/>
        </p:nvSpPr>
        <p:spPr>
          <a:xfrm>
            <a:off x="7419185" y="644442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67EFBE-5969-939F-E436-28035A07D3AB}"/>
              </a:ext>
            </a:extLst>
          </p:cNvPr>
          <p:cNvSpPr txBox="1"/>
          <p:nvPr/>
        </p:nvSpPr>
        <p:spPr>
          <a:xfrm>
            <a:off x="11239154" y="297000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ebp</a:t>
            </a:r>
            <a:r>
              <a:rPr lang="en-US" dirty="0"/>
              <a:t>-c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4B018E-98FC-759E-3825-D7C797F869AF}"/>
              </a:ext>
            </a:extLst>
          </p:cNvPr>
          <p:cNvSpPr txBox="1"/>
          <p:nvPr/>
        </p:nvSpPr>
        <p:spPr>
          <a:xfrm>
            <a:off x="11171026" y="349494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F0EA5B-5A75-A221-FC85-7949A19FBB7F}"/>
              </a:ext>
            </a:extLst>
          </p:cNvPr>
          <p:cNvSpPr txBox="1"/>
          <p:nvPr/>
        </p:nvSpPr>
        <p:spPr>
          <a:xfrm>
            <a:off x="11199371" y="396673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262C42-952E-3DB7-808B-944A1A94AF45}"/>
              </a:ext>
            </a:extLst>
          </p:cNvPr>
          <p:cNvSpPr txBox="1"/>
          <p:nvPr/>
        </p:nvSpPr>
        <p:spPr>
          <a:xfrm>
            <a:off x="11356981" y="633343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AF83FC-1707-C272-737D-50D7D49929A9}"/>
              </a:ext>
            </a:extLst>
          </p:cNvPr>
          <p:cNvSpPr txBox="1"/>
          <p:nvPr/>
        </p:nvSpPr>
        <p:spPr>
          <a:xfrm>
            <a:off x="11318078" y="588165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3B72B1-18D9-5654-6A63-8FFDBFECF864}"/>
              </a:ext>
            </a:extLst>
          </p:cNvPr>
          <p:cNvSpPr/>
          <p:nvPr/>
        </p:nvSpPr>
        <p:spPr>
          <a:xfrm>
            <a:off x="9265251" y="2498316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A7E60F-AF3F-E36F-3CF8-D9E27286397C}"/>
              </a:ext>
            </a:extLst>
          </p:cNvPr>
          <p:cNvSpPr/>
          <p:nvPr/>
        </p:nvSpPr>
        <p:spPr>
          <a:xfrm>
            <a:off x="9272444" y="536881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FD3F8-4691-5971-143F-FA815ECA5FBD}"/>
              </a:ext>
            </a:extLst>
          </p:cNvPr>
          <p:cNvSpPr txBox="1"/>
          <p:nvPr/>
        </p:nvSpPr>
        <p:spPr>
          <a:xfrm>
            <a:off x="11310409" y="538986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esp+8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C838118-FF94-615F-8C59-6E9E5492C711}"/>
              </a:ext>
            </a:extLst>
          </p:cNvPr>
          <p:cNvSpPr/>
          <p:nvPr/>
        </p:nvSpPr>
        <p:spPr>
          <a:xfrm>
            <a:off x="9260083" y="2898100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Flag = 0x804877c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283EFB-8A2F-2F7E-E532-53A2C864835E}"/>
              </a:ext>
            </a:extLst>
          </p:cNvPr>
          <p:cNvSpPr/>
          <p:nvPr/>
        </p:nvSpPr>
        <p:spPr>
          <a:xfrm>
            <a:off x="9268426" y="1997059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534D8C-56FE-53DD-1B38-B567D9F496BE}"/>
              </a:ext>
            </a:extLst>
          </p:cNvPr>
          <p:cNvSpPr txBox="1"/>
          <p:nvPr/>
        </p:nvSpPr>
        <p:spPr>
          <a:xfrm>
            <a:off x="11239154" y="444500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ebp-18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6515D6D-1185-D9A8-48EA-69716D6A44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4780" y="4774117"/>
            <a:ext cx="3051193" cy="935043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CFFE8F4-57F5-A16E-9C43-07BC273536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03" y="2425421"/>
            <a:ext cx="1958397" cy="213904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746DBD-03AE-9906-D7DF-8C60481F9C5D}"/>
              </a:ext>
            </a:extLst>
          </p:cNvPr>
          <p:cNvCxnSpPr>
            <a:cxnSpLocks/>
          </p:cNvCxnSpPr>
          <p:nvPr/>
        </p:nvCxnSpPr>
        <p:spPr>
          <a:xfrm flipH="1">
            <a:off x="6982627" y="1281971"/>
            <a:ext cx="2128458" cy="433489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DDD63AC-22C1-867C-7941-ADB772AD20F4}"/>
              </a:ext>
            </a:extLst>
          </p:cNvPr>
          <p:cNvCxnSpPr>
            <a:cxnSpLocks/>
          </p:cNvCxnSpPr>
          <p:nvPr/>
        </p:nvCxnSpPr>
        <p:spPr>
          <a:xfrm flipV="1">
            <a:off x="426662" y="1265853"/>
            <a:ext cx="8671144" cy="3187623"/>
          </a:xfrm>
          <a:prstGeom prst="straightConnector1">
            <a:avLst/>
          </a:prstGeom>
          <a:ln w="38100">
            <a:solidFill>
              <a:srgbClr val="000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80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B1DA8-943E-E414-64A1-2BCCDA4E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Can Do with</a:t>
            </a:r>
            <a:br>
              <a:rPr lang="en-US" dirty="0"/>
            </a:br>
            <a:r>
              <a:rPr lang="en-US" dirty="0"/>
              <a:t>Buffer Overflow?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55170-C52B-105B-C5AD-D1BBB6D5C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fill the data starting from a buffer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83302-CB66-0F12-C785-7C71D280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7A8BFA-48E8-A77F-8878-F519BA998427}"/>
              </a:ext>
            </a:extLst>
          </p:cNvPr>
          <p:cNvSpPr/>
          <p:nvPr/>
        </p:nvSpPr>
        <p:spPr>
          <a:xfrm>
            <a:off x="9268427" y="28687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E3F86-81A7-F8AB-4C86-201DC7A971BC}"/>
              </a:ext>
            </a:extLst>
          </p:cNvPr>
          <p:cNvSpPr/>
          <p:nvPr/>
        </p:nvSpPr>
        <p:spPr>
          <a:xfrm>
            <a:off x="9260083" y="1033916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A621B4-E795-5B24-9AAD-2E26667CEACE}"/>
              </a:ext>
            </a:extLst>
          </p:cNvPr>
          <p:cNvSpPr/>
          <p:nvPr/>
        </p:nvSpPr>
        <p:spPr>
          <a:xfrm>
            <a:off x="9260083" y="1519725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7E4D9-26F2-212C-C68D-187A5AE8AD4C}"/>
              </a:ext>
            </a:extLst>
          </p:cNvPr>
          <p:cNvSpPr/>
          <p:nvPr/>
        </p:nvSpPr>
        <p:spPr>
          <a:xfrm>
            <a:off x="9246875" y="3409387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5894AE-3429-087E-B0CE-A2F3C4B02B1B}"/>
              </a:ext>
            </a:extLst>
          </p:cNvPr>
          <p:cNvSpPr/>
          <p:nvPr/>
        </p:nvSpPr>
        <p:spPr>
          <a:xfrm>
            <a:off x="9238792" y="3905498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9F64C2-D77E-0BAD-0CBA-3EDFD4899F82}"/>
              </a:ext>
            </a:extLst>
          </p:cNvPr>
          <p:cNvSpPr txBox="1"/>
          <p:nvPr/>
        </p:nvSpPr>
        <p:spPr>
          <a:xfrm>
            <a:off x="11107006" y="3720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2A615F-6F30-955A-7C84-90920F312489}"/>
              </a:ext>
            </a:extLst>
          </p:cNvPr>
          <p:cNvSpPr/>
          <p:nvPr/>
        </p:nvSpPr>
        <p:spPr>
          <a:xfrm>
            <a:off x="9272445" y="439596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C4DD45-F000-B4FF-5768-8952BC496402}"/>
              </a:ext>
            </a:extLst>
          </p:cNvPr>
          <p:cNvSpPr/>
          <p:nvPr/>
        </p:nvSpPr>
        <p:spPr>
          <a:xfrm>
            <a:off x="9272445" y="3892709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293AA7-CB79-8CD6-992A-88A4D1C4794F}"/>
              </a:ext>
            </a:extLst>
          </p:cNvPr>
          <p:cNvSpPr/>
          <p:nvPr/>
        </p:nvSpPr>
        <p:spPr>
          <a:xfrm>
            <a:off x="9275051" y="3411837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AAAA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89A5B1-D3FB-517A-07CF-ACBAB551B205}"/>
              </a:ext>
            </a:extLst>
          </p:cNvPr>
          <p:cNvSpPr txBox="1"/>
          <p:nvPr/>
        </p:nvSpPr>
        <p:spPr>
          <a:xfrm>
            <a:off x="11330428" y="1887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E2911B-D308-9B15-B130-82E751BDB449}"/>
              </a:ext>
            </a:extLst>
          </p:cNvPr>
          <p:cNvSpPr/>
          <p:nvPr/>
        </p:nvSpPr>
        <p:spPr>
          <a:xfrm>
            <a:off x="9242912" y="439153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181B98-A493-3D17-BAB4-24F5D04E6517}"/>
              </a:ext>
            </a:extLst>
          </p:cNvPr>
          <p:cNvSpPr/>
          <p:nvPr/>
        </p:nvSpPr>
        <p:spPr>
          <a:xfrm>
            <a:off x="9263303" y="4887644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E2CC68-8FDA-EB20-D34F-AD16E3687C43}"/>
              </a:ext>
            </a:extLst>
          </p:cNvPr>
          <p:cNvSpPr/>
          <p:nvPr/>
        </p:nvSpPr>
        <p:spPr>
          <a:xfrm>
            <a:off x="9268426" y="534662"/>
            <a:ext cx="1764649" cy="49611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ARGS (void)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CCA312-F3E6-8B72-26DD-C9DE71D8CF54}"/>
              </a:ext>
            </a:extLst>
          </p:cNvPr>
          <p:cNvCxnSpPr/>
          <p:nvPr/>
        </p:nvCxnSpPr>
        <p:spPr>
          <a:xfrm>
            <a:off x="7765091" y="1998542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FAB820-D5DF-0E32-18A0-DDBA86F0587D}"/>
              </a:ext>
            </a:extLst>
          </p:cNvPr>
          <p:cNvSpPr txBox="1"/>
          <p:nvPr/>
        </p:nvSpPr>
        <p:spPr>
          <a:xfrm>
            <a:off x="7056243" y="180255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ebp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18D28B-4586-33FC-6544-AB1B4B8B7980}"/>
              </a:ext>
            </a:extLst>
          </p:cNvPr>
          <p:cNvSpPr/>
          <p:nvPr/>
        </p:nvSpPr>
        <p:spPr>
          <a:xfrm>
            <a:off x="9276456" y="1018650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0x804858b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10AE78-2A4A-F763-BD17-27E6AFB5DA65}"/>
              </a:ext>
            </a:extLst>
          </p:cNvPr>
          <p:cNvSpPr/>
          <p:nvPr/>
        </p:nvSpPr>
        <p:spPr>
          <a:xfrm>
            <a:off x="9275051" y="1521949"/>
            <a:ext cx="1764649" cy="496111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Saved EBP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CDF23B-5D64-5D93-0A60-E8C4E65438ED}"/>
              </a:ext>
            </a:extLst>
          </p:cNvPr>
          <p:cNvSpPr/>
          <p:nvPr/>
        </p:nvSpPr>
        <p:spPr>
          <a:xfrm>
            <a:off x="9284977" y="5851784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2 (flag)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758FF-B34E-A7D8-392D-5BD6D0E2ADE4}"/>
              </a:ext>
            </a:extLst>
          </p:cNvPr>
          <p:cNvSpPr/>
          <p:nvPr/>
        </p:nvSpPr>
        <p:spPr>
          <a:xfrm>
            <a:off x="9284977" y="6317648"/>
            <a:ext cx="1764649" cy="496111"/>
          </a:xfrm>
          <a:prstGeom prst="rect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 1 (string)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2640E9-8C04-B977-D9CB-BD90EF25E248}"/>
              </a:ext>
            </a:extLst>
          </p:cNvPr>
          <p:cNvCxnSpPr/>
          <p:nvPr/>
        </p:nvCxnSpPr>
        <p:spPr>
          <a:xfrm>
            <a:off x="7852259" y="6803764"/>
            <a:ext cx="134688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D4198C-DD5E-4EE6-8B2B-636A8B053A4E}"/>
              </a:ext>
            </a:extLst>
          </p:cNvPr>
          <p:cNvSpPr txBox="1"/>
          <p:nvPr/>
        </p:nvSpPr>
        <p:spPr>
          <a:xfrm>
            <a:off x="7419185" y="644442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67EFBE-5969-939F-E436-28035A07D3AB}"/>
              </a:ext>
            </a:extLst>
          </p:cNvPr>
          <p:cNvSpPr txBox="1"/>
          <p:nvPr/>
        </p:nvSpPr>
        <p:spPr>
          <a:xfrm>
            <a:off x="11239154" y="297000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ebp</a:t>
            </a:r>
            <a:r>
              <a:rPr lang="en-US" dirty="0"/>
              <a:t>-c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4B018E-98FC-759E-3825-D7C797F869AF}"/>
              </a:ext>
            </a:extLst>
          </p:cNvPr>
          <p:cNvSpPr txBox="1"/>
          <p:nvPr/>
        </p:nvSpPr>
        <p:spPr>
          <a:xfrm>
            <a:off x="11171026" y="349494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F0EA5B-5A75-A221-FC85-7949A19FBB7F}"/>
              </a:ext>
            </a:extLst>
          </p:cNvPr>
          <p:cNvSpPr txBox="1"/>
          <p:nvPr/>
        </p:nvSpPr>
        <p:spPr>
          <a:xfrm>
            <a:off x="11199371" y="396673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262C42-952E-3DB7-808B-944A1A94AF45}"/>
              </a:ext>
            </a:extLst>
          </p:cNvPr>
          <p:cNvSpPr txBox="1"/>
          <p:nvPr/>
        </p:nvSpPr>
        <p:spPr>
          <a:xfrm>
            <a:off x="11356981" y="633343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AF83FC-1707-C272-737D-50D7D49929A9}"/>
              </a:ext>
            </a:extLst>
          </p:cNvPr>
          <p:cNvSpPr txBox="1"/>
          <p:nvPr/>
        </p:nvSpPr>
        <p:spPr>
          <a:xfrm>
            <a:off x="11318078" y="588165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3B72B1-18D9-5654-6A63-8FFDBFECF864}"/>
              </a:ext>
            </a:extLst>
          </p:cNvPr>
          <p:cNvSpPr/>
          <p:nvPr/>
        </p:nvSpPr>
        <p:spPr>
          <a:xfrm>
            <a:off x="9265251" y="2498316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A7E60F-AF3F-E36F-3CF8-D9E27286397C}"/>
              </a:ext>
            </a:extLst>
          </p:cNvPr>
          <p:cNvSpPr/>
          <p:nvPr/>
        </p:nvSpPr>
        <p:spPr>
          <a:xfrm>
            <a:off x="9272444" y="5368813"/>
            <a:ext cx="1764649" cy="4961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FD3F8-4691-5971-143F-FA815ECA5FBD}"/>
              </a:ext>
            </a:extLst>
          </p:cNvPr>
          <p:cNvSpPr txBox="1"/>
          <p:nvPr/>
        </p:nvSpPr>
        <p:spPr>
          <a:xfrm>
            <a:off x="11310409" y="538986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esp+8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C838118-FF94-615F-8C59-6E9E5492C711}"/>
              </a:ext>
            </a:extLst>
          </p:cNvPr>
          <p:cNvSpPr/>
          <p:nvPr/>
        </p:nvSpPr>
        <p:spPr>
          <a:xfrm>
            <a:off x="9260083" y="2898100"/>
            <a:ext cx="1764649" cy="496111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Flag = </a:t>
            </a:r>
            <a:r>
              <a:rPr lang="en-US" dirty="0">
                <a:solidFill>
                  <a:srgbClr val="FF0000"/>
                </a:solidFill>
              </a:rPr>
              <a:t>0x804876</a:t>
            </a:r>
            <a:r>
              <a:rPr lang="en-US" i="1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283EFB-8A2F-2F7E-E532-53A2C864835E}"/>
              </a:ext>
            </a:extLst>
          </p:cNvPr>
          <p:cNvSpPr/>
          <p:nvPr/>
        </p:nvSpPr>
        <p:spPr>
          <a:xfrm>
            <a:off x="9268426" y="1997059"/>
            <a:ext cx="1764649" cy="4916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534D8C-56FE-53DD-1B38-B567D9F496BE}"/>
              </a:ext>
            </a:extLst>
          </p:cNvPr>
          <p:cNvSpPr txBox="1"/>
          <p:nvPr/>
        </p:nvSpPr>
        <p:spPr>
          <a:xfrm>
            <a:off x="11239154" y="444500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ebp-18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3B8779-5196-6747-265E-19D439A02ACF}"/>
              </a:ext>
            </a:extLst>
          </p:cNvPr>
          <p:cNvCxnSpPr>
            <a:cxnSpLocks/>
          </p:cNvCxnSpPr>
          <p:nvPr/>
        </p:nvCxnSpPr>
        <p:spPr>
          <a:xfrm flipV="1">
            <a:off x="8932363" y="1030773"/>
            <a:ext cx="0" cy="378355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E408D5C-5A5C-01AF-F47C-C5D2B098A6EF}"/>
              </a:ext>
            </a:extLst>
          </p:cNvPr>
          <p:cNvSpPr txBox="1"/>
          <p:nvPr/>
        </p:nvSpPr>
        <p:spPr>
          <a:xfrm>
            <a:off x="7955046" y="389270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As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D0A2A7-7F07-76D4-5B87-B6A601BD72DA}"/>
              </a:ext>
            </a:extLst>
          </p:cNvPr>
          <p:cNvSpPr txBox="1"/>
          <p:nvPr/>
        </p:nvSpPr>
        <p:spPr>
          <a:xfrm>
            <a:off x="7604946" y="3059668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0x8048760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F35D8-F3CB-36A7-177F-5B40098B807E}"/>
              </a:ext>
            </a:extLst>
          </p:cNvPr>
          <p:cNvSpPr txBox="1"/>
          <p:nvPr/>
        </p:nvSpPr>
        <p:spPr>
          <a:xfrm>
            <a:off x="7514071" y="2219071"/>
            <a:ext cx="124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more 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77D1C6-149B-1AB1-C5A5-D4E38AB29CB0}"/>
              </a:ext>
            </a:extLst>
          </p:cNvPr>
          <p:cNvSpPr txBox="1"/>
          <p:nvPr/>
        </p:nvSpPr>
        <p:spPr>
          <a:xfrm>
            <a:off x="7125356" y="109730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Put 0x804858b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C48AE-FCFD-2668-FFE7-9525C26474A3}"/>
              </a:ext>
            </a:extLst>
          </p:cNvPr>
          <p:cNvSpPr txBox="1"/>
          <p:nvPr/>
        </p:nvSpPr>
        <p:spPr>
          <a:xfrm>
            <a:off x="1191986" y="3445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5FD12C-8931-3884-350D-46F19D9248A5}"/>
              </a:ext>
            </a:extLst>
          </p:cNvPr>
          <p:cNvSpPr txBox="1"/>
          <p:nvPr/>
        </p:nvSpPr>
        <p:spPr>
          <a:xfrm>
            <a:off x="9762684" y="2515088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AAAA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F5C47C-1B2B-26E4-A514-0EE28FA88114}"/>
              </a:ext>
            </a:extLst>
          </p:cNvPr>
          <p:cNvSpPr txBox="1"/>
          <p:nvPr/>
        </p:nvSpPr>
        <p:spPr>
          <a:xfrm>
            <a:off x="9770767" y="2096408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AAAA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03A4BE-B744-736D-4D96-2E75781C0D01}"/>
              </a:ext>
            </a:extLst>
          </p:cNvPr>
          <p:cNvSpPr txBox="1"/>
          <p:nvPr/>
        </p:nvSpPr>
        <p:spPr>
          <a:xfrm>
            <a:off x="10641108" y="1562596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AAAA</a:t>
            </a:r>
          </a:p>
        </p:txBody>
      </p: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0BBD849C-555B-0DAA-1F98-94847A8BCD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03" y="2425421"/>
            <a:ext cx="1958397" cy="2139043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921FAA5-002B-1EAD-D5C1-245123B26120}"/>
              </a:ext>
            </a:extLst>
          </p:cNvPr>
          <p:cNvCxnSpPr>
            <a:cxnSpLocks/>
          </p:cNvCxnSpPr>
          <p:nvPr/>
        </p:nvCxnSpPr>
        <p:spPr>
          <a:xfrm flipV="1">
            <a:off x="426662" y="1265853"/>
            <a:ext cx="8671144" cy="3187623"/>
          </a:xfrm>
          <a:prstGeom prst="straightConnector1">
            <a:avLst/>
          </a:prstGeom>
          <a:ln w="38100">
            <a:solidFill>
              <a:srgbClr val="000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Text&#10;&#10;Description automatically generated">
            <a:extLst>
              <a:ext uri="{FF2B5EF4-FFF2-40B4-BE49-F238E27FC236}">
                <a16:creationId xmlns:a16="http://schemas.microsoft.com/office/drawing/2014/main" id="{8B9FD93B-B897-196A-8443-82515BC1A7F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4780" y="4774117"/>
            <a:ext cx="3051193" cy="935043"/>
          </a:xfrm>
          <a:prstGeom prst="rect">
            <a:avLst/>
          </a:prstGeom>
        </p:spPr>
      </p:pic>
      <p:pic>
        <p:nvPicPr>
          <p:cNvPr id="49" name="Picture 4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B20627A-4A24-0BE1-3C55-B078EFAA5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77" y="5299197"/>
            <a:ext cx="4622800" cy="13208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047BA69-430A-322F-C899-E46BC4AA2BC2}"/>
              </a:ext>
            </a:extLst>
          </p:cNvPr>
          <p:cNvCxnSpPr>
            <a:cxnSpLocks/>
          </p:cNvCxnSpPr>
          <p:nvPr/>
        </p:nvCxnSpPr>
        <p:spPr>
          <a:xfrm flipH="1">
            <a:off x="900263" y="1281971"/>
            <a:ext cx="8210822" cy="431017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94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F4117-8062-B8FC-3D99-CE847DEE7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B0085-B35A-1F64-905F-B3B50381B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Without exploitation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 exploitation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will have gid = 40001 (week4-40001-solved)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B0FCD-6697-B4CF-556E-32797DCF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41C1E2-3AF4-4A71-7E5A-7146C80CA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57" y="2308469"/>
            <a:ext cx="7607300" cy="787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C76040-23FD-AA0D-7983-C4E21E35D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07" y="3890342"/>
            <a:ext cx="7772400" cy="7460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96B2C3-76A5-C995-5D89-B0F3A0170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707" y="5436751"/>
            <a:ext cx="7772400" cy="45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06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6FC92-3153-6316-4F01-36FB617B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vulnerabilities…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FD0D2-9FCD-522D-DB20-A5263CE7B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 String Vulnerability</a:t>
            </a:r>
          </a:p>
          <a:p>
            <a:pPr lvl="1"/>
            <a:r>
              <a:rPr lang="en-US" dirty="0"/>
              <a:t>A bug that happens if the program makes mistake in using </a:t>
            </a:r>
            <a:r>
              <a:rPr lang="en-US" dirty="0" err="1"/>
              <a:t>printf</a:t>
            </a:r>
            <a:r>
              <a:rPr lang="en-US" dirty="0"/>
              <a:t>-like functions</a:t>
            </a:r>
          </a:p>
          <a:p>
            <a:pPr lvl="1"/>
            <a:r>
              <a:rPr lang="en-US" dirty="0"/>
              <a:t>E.g.,</a:t>
            </a:r>
          </a:p>
          <a:p>
            <a:pPr lvl="2"/>
            <a:r>
              <a:rPr lang="en-US" dirty="0"/>
              <a:t>char </a:t>
            </a:r>
            <a:r>
              <a:rPr lang="en-US" dirty="0" err="1"/>
              <a:t>buf</a:t>
            </a:r>
            <a:r>
              <a:rPr lang="en-US" dirty="0"/>
              <a:t>[512];</a:t>
            </a:r>
          </a:p>
          <a:p>
            <a:pPr lvl="2"/>
            <a:r>
              <a:rPr lang="en-US" dirty="0" err="1"/>
              <a:t>fgets</a:t>
            </a:r>
            <a:r>
              <a:rPr lang="en-US" dirty="0"/>
              <a:t>(</a:t>
            </a:r>
            <a:r>
              <a:rPr lang="en-US" dirty="0" err="1"/>
              <a:t>buf</a:t>
            </a:r>
            <a:r>
              <a:rPr lang="en-US" dirty="0"/>
              <a:t>, 512, stdin);</a:t>
            </a:r>
          </a:p>
          <a:p>
            <a:pPr lvl="2"/>
            <a:r>
              <a:rPr lang="en-US" dirty="0" err="1"/>
              <a:t>printf</a:t>
            </a:r>
            <a:r>
              <a:rPr lang="en-US" dirty="0"/>
              <a:t>(</a:t>
            </a:r>
            <a:r>
              <a:rPr lang="en-US" dirty="0" err="1"/>
              <a:t>buf</a:t>
            </a:r>
            <a:r>
              <a:rPr lang="en-US" dirty="0"/>
              <a:t>, 1, 2, 3);</a:t>
            </a:r>
          </a:p>
          <a:p>
            <a:pPr lvl="2"/>
            <a:r>
              <a:rPr lang="en-US" dirty="0"/>
              <a:t>What if your buffer contains “%d %x %p”</a:t>
            </a:r>
          </a:p>
          <a:p>
            <a:pPr lvl="3"/>
            <a:r>
              <a:rPr lang="en-US" dirty="0" err="1"/>
              <a:t>printf</a:t>
            </a:r>
            <a:r>
              <a:rPr lang="en-US" dirty="0"/>
              <a:t>(”%d %x %p\n”, 1, 2, 3);</a:t>
            </a:r>
          </a:p>
          <a:p>
            <a:pPr lvl="2"/>
            <a:r>
              <a:rPr lang="en-US" dirty="0"/>
              <a:t>It will print out</a:t>
            </a:r>
          </a:p>
          <a:p>
            <a:pPr lvl="3"/>
            <a:r>
              <a:rPr lang="en-US" dirty="0"/>
              <a:t>1 2 0x3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66AA6-1A13-51F0-E653-2A20A7BA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68D93-D379-73A9-A80A-A28A8ED3B6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3614" y="5609677"/>
            <a:ext cx="7772400" cy="656979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10887E5-BC61-FB38-056C-07C5E372B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3798623"/>
            <a:ext cx="35179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02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6FC92-3153-6316-4F01-36FB617B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vulnerabilities…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FD0D2-9FCD-522D-DB20-A5263CE7B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Use-after-free vulnerability</a:t>
            </a:r>
          </a:p>
          <a:p>
            <a:endParaRPr lang="en-US" dirty="0"/>
          </a:p>
          <a:p>
            <a:r>
              <a:rPr lang="en-US" dirty="0"/>
              <a:t>You allocate memory in func1()</a:t>
            </a:r>
          </a:p>
          <a:p>
            <a:pPr lvl="1"/>
            <a:r>
              <a:rPr lang="en-US" dirty="0"/>
              <a:t>Char *m = malloc(16), put Hello, world</a:t>
            </a:r>
          </a:p>
          <a:p>
            <a:r>
              <a:rPr lang="en-US" dirty="0"/>
              <a:t>You free that block in func2(m)</a:t>
            </a:r>
          </a:p>
          <a:p>
            <a:pPr lvl="1"/>
            <a:r>
              <a:rPr lang="en-US" dirty="0"/>
              <a:t>free(m)</a:t>
            </a:r>
          </a:p>
          <a:p>
            <a:r>
              <a:rPr lang="en-US" dirty="0"/>
              <a:t>You allocate memory in func3()</a:t>
            </a:r>
          </a:p>
          <a:p>
            <a:pPr lvl="1"/>
            <a:r>
              <a:rPr lang="en-US" dirty="0"/>
              <a:t>Char *m2 = malloc(16), put Not hello, world</a:t>
            </a:r>
          </a:p>
          <a:p>
            <a:r>
              <a:rPr lang="en-US" dirty="0"/>
              <a:t>You use m in func4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66AA6-1A13-51F0-E653-2A20A7BA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F8DEB58-C147-30FA-DA53-26CAD6B919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1281" y="1825624"/>
            <a:ext cx="4082489" cy="503237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0C34C959-0201-1196-32A7-4A5BC1A42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019" y="6070600"/>
            <a:ext cx="21717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978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45FDF-0A3A-43F8-6297-42270208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Vulnerabilities are Critical But</a:t>
            </a:r>
            <a:br>
              <a:rPr lang="en-US" dirty="0"/>
            </a:br>
            <a:r>
              <a:rPr lang="en-US" dirty="0"/>
              <a:t>We Can’t Avoid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02642-B8F3-EEC5-10D3-F394F16A8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Theoretical limit</a:t>
            </a:r>
          </a:p>
          <a:p>
            <a:pPr lvl="1"/>
            <a:r>
              <a:rPr lang="en-US" dirty="0"/>
              <a:t>We cannot generally tell if a program has a vulnerability or not</a:t>
            </a:r>
          </a:p>
          <a:p>
            <a:pPr lvl="1"/>
            <a:r>
              <a:rPr lang="en-US" dirty="0"/>
              <a:t>Reduces to the same problem as ‘Halting Problem’</a:t>
            </a:r>
          </a:p>
          <a:p>
            <a:pPr lvl="1"/>
            <a:endParaRPr lang="en-US" dirty="0"/>
          </a:p>
          <a:p>
            <a:r>
              <a:rPr lang="en-US" dirty="0"/>
              <a:t>Alan Turing have set the bar:</a:t>
            </a:r>
          </a:p>
          <a:p>
            <a:pPr lvl="1"/>
            <a:r>
              <a:rPr lang="en-US" dirty="0"/>
              <a:t>There could be no algorithm that can tell a program stops or not</a:t>
            </a:r>
          </a:p>
          <a:p>
            <a:pPr lvl="1"/>
            <a:r>
              <a:rPr lang="en-US" sz="2000" dirty="0"/>
              <a:t>There could be no algorithm that can tell a program as a vulnerability or not</a:t>
            </a:r>
          </a:p>
          <a:p>
            <a:pPr lvl="1"/>
            <a:endParaRPr lang="en-US" sz="2000" dirty="0"/>
          </a:p>
          <a:p>
            <a:r>
              <a:rPr lang="en-US" sz="2400" dirty="0"/>
              <a:t>What we can do?</a:t>
            </a:r>
          </a:p>
          <a:p>
            <a:pPr lvl="1"/>
            <a:r>
              <a:rPr lang="en-US" sz="2000" dirty="0"/>
              <a:t>Create patterns of existing vulnerabilities and find that</a:t>
            </a:r>
          </a:p>
          <a:p>
            <a:pPr lvl="1"/>
            <a:r>
              <a:rPr lang="en-US" sz="2000" dirty="0"/>
              <a:t>Run the program and find any crashes/vulnerabilities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3487B-C742-683D-DB46-1E2F9B780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1026" name="Picture 2" descr="Alan Turing - Wikipedia">
            <a:extLst>
              <a:ext uri="{FF2B5EF4-FFF2-40B4-BE49-F238E27FC236}">
                <a16:creationId xmlns:a16="http://schemas.microsoft.com/office/drawing/2014/main" id="{96F85109-F1F7-73A8-F6F9-702C88F09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431" y="3429000"/>
            <a:ext cx="251856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212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70F72-3BD5-332C-F5DE-6BE235572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Vulnerabilities and Exposures</a:t>
            </a:r>
            <a:br>
              <a:rPr lang="en-US" dirty="0"/>
            </a:br>
            <a:r>
              <a:rPr lang="en-US" dirty="0"/>
              <a:t>(CVE)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13C3-BF26-E79D-9C0D-52246B435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the impact of software vulnerabilities are huge, we archive and announce common vulnerabilities to the community</a:t>
            </a:r>
          </a:p>
          <a:p>
            <a:endParaRPr lang="en-US" dirty="0"/>
          </a:p>
          <a:p>
            <a:r>
              <a:rPr lang="en-US" dirty="0"/>
              <a:t>Maintained by NIST/MITRE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2C99E-CAF7-0442-1CBB-4EB8D8DC4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7D52EE8-A41B-1928-E01D-B03692D5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262" y="3765174"/>
            <a:ext cx="7772400" cy="140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710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D1B9-3E14-8318-AE57-435D27F32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CVE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6ECD5-63AD-02EA-85B9-8DDD618D1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</a:t>
            </a:r>
          </a:p>
          <a:p>
            <a:pPr lvl="1"/>
            <a:r>
              <a:rPr lang="en-US" dirty="0"/>
              <a:t>Find vulnerabilities in their software (e.g., nginx v1.0.7 ~ 1.0.14 has a BOF)</a:t>
            </a:r>
          </a:p>
          <a:p>
            <a:pPr lvl="1"/>
            <a:r>
              <a:rPr lang="en-US" dirty="0"/>
              <a:t>Fix that</a:t>
            </a:r>
          </a:p>
          <a:p>
            <a:pPr lvl="1"/>
            <a:r>
              <a:rPr lang="en-US" dirty="0"/>
              <a:t>Announce that to CVE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System operators</a:t>
            </a:r>
          </a:p>
          <a:p>
            <a:pPr lvl="1"/>
            <a:r>
              <a:rPr lang="en-US" dirty="0"/>
              <a:t>Watch the CVE list and update vulnerable </a:t>
            </a:r>
            <a:r>
              <a:rPr lang="en-US" dirty="0" err="1"/>
              <a:t>softwares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9D96C-45DC-E93B-989C-A5484827D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5DAF6C-E580-9828-A931-92A5549E5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05394"/>
            <a:ext cx="7772400" cy="89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771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9F8B1-DA3D-5454-5E07-4CCDE6DB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CVE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0D858-4853-1B09-C6B9-59F46E3E4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White Hat Hackers</a:t>
            </a:r>
          </a:p>
          <a:p>
            <a:pPr lvl="1"/>
            <a:r>
              <a:rPr lang="en-US" dirty="0"/>
              <a:t>Analyze  software using testing methods</a:t>
            </a:r>
          </a:p>
          <a:p>
            <a:pPr lvl="2"/>
            <a:r>
              <a:rPr lang="en-US" dirty="0"/>
              <a:t>Fuzzing, symbolic execution, manual testing, code auditing, reverse engineering,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Find a bug</a:t>
            </a:r>
          </a:p>
          <a:p>
            <a:pPr lvl="1"/>
            <a:r>
              <a:rPr lang="en-US" dirty="0"/>
              <a:t>Exploit the bug</a:t>
            </a:r>
          </a:p>
          <a:p>
            <a:pPr lvl="1"/>
            <a:r>
              <a:rPr lang="en-US" dirty="0"/>
              <a:t>Vendor reports that to NIST/MITRE CVE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094B9-C50A-EBE6-5BC2-99570B35D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D4A00A-5245-606F-6DEC-1CA8CBBB0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489" y="4197113"/>
            <a:ext cx="7772400" cy="22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34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1651-2AC1-7F4F-C6ED-1E111DEE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Manufacturing</a:t>
            </a:r>
            <a:br>
              <a:rPr lang="en-US" dirty="0"/>
            </a:br>
            <a:r>
              <a:rPr lang="en-US" dirty="0"/>
              <a:t>Goods..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796CE-3C8E-45D9-B2F1-63DB0D1E0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Humans are building the product</a:t>
            </a:r>
          </a:p>
          <a:p>
            <a:r>
              <a:rPr lang="en-US" dirty="0"/>
              <a:t>Humans are prone to errors especially if</a:t>
            </a:r>
          </a:p>
          <a:p>
            <a:pPr lvl="1"/>
            <a:r>
              <a:rPr lang="en-US" dirty="0"/>
              <a:t>Stressful</a:t>
            </a:r>
          </a:p>
          <a:p>
            <a:pPr lvl="1"/>
            <a:r>
              <a:rPr lang="en-US" dirty="0"/>
              <a:t>Worked too much hours</a:t>
            </a:r>
          </a:p>
          <a:p>
            <a:pPr lvl="1"/>
            <a:r>
              <a:rPr lang="en-US" dirty="0"/>
              <a:t>Production cycle due in 1 day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C3878-BE66-52EB-652E-2FF6BCD3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074" name="Picture 2" descr="Worker-ownership and the assembly line | The Socialist Entrepreneur">
            <a:extLst>
              <a:ext uri="{FF2B5EF4-FFF2-40B4-BE49-F238E27FC236}">
                <a16:creationId xmlns:a16="http://schemas.microsoft.com/office/drawing/2014/main" id="{BBFDF29E-A7A4-49C7-2FA9-73C7A969C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8413" y="0"/>
            <a:ext cx="4573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ar Malfunction? Call a Tow Truck Service - Green Towing Los Angeles">
            <a:extLst>
              <a:ext uri="{FF2B5EF4-FFF2-40B4-BE49-F238E27FC236}">
                <a16:creationId xmlns:a16="http://schemas.microsoft.com/office/drawing/2014/main" id="{0B2F8638-C785-76A7-CFE5-37CCB116B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0466" y="4340431"/>
            <a:ext cx="4415692" cy="254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3 Important Cases of Building Collapse Due to Poor Construction Management  - The Constructor">
            <a:extLst>
              <a:ext uri="{FF2B5EF4-FFF2-40B4-BE49-F238E27FC236}">
                <a16:creationId xmlns:a16="http://schemas.microsoft.com/office/drawing/2014/main" id="{A80FD2E6-8913-106E-72CC-E7CC8185E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547" y="4309465"/>
            <a:ext cx="3529013" cy="254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81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09CD8-7B76-FD7D-F20F-6DF055224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Patch Tuesday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1CD87-48AA-658C-DACA-1660117A1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Software vulnerabilities are reported every day</a:t>
            </a:r>
          </a:p>
          <a:p>
            <a:r>
              <a:rPr lang="en-US" dirty="0"/>
              <a:t>We cannot fix all the vulnerabilities at once</a:t>
            </a:r>
          </a:p>
          <a:p>
            <a:pPr lvl="1"/>
            <a:r>
              <a:rPr lang="en-US" dirty="0"/>
              <a:t>Fix also requires testing</a:t>
            </a:r>
          </a:p>
          <a:p>
            <a:pPr lvl="1"/>
            <a:endParaRPr lang="en-US" dirty="0"/>
          </a:p>
          <a:p>
            <a:r>
              <a:rPr lang="en-US" dirty="0"/>
              <a:t>Developers set patch schedule</a:t>
            </a:r>
          </a:p>
          <a:p>
            <a:pPr lvl="1"/>
            <a:r>
              <a:rPr lang="en-US" dirty="0"/>
              <a:t>Microsoft Windows regularly issues patch on</a:t>
            </a:r>
          </a:p>
          <a:p>
            <a:pPr lvl="1"/>
            <a:r>
              <a:rPr lang="en-US" dirty="0"/>
              <a:t>Every 2</a:t>
            </a:r>
            <a:r>
              <a:rPr lang="en-US" baseline="30000" dirty="0"/>
              <a:t>nd</a:t>
            </a:r>
            <a:r>
              <a:rPr lang="en-US" dirty="0"/>
              <a:t> Tuesday</a:t>
            </a:r>
          </a:p>
          <a:p>
            <a:pPr lvl="1"/>
            <a:endParaRPr lang="en-US" dirty="0"/>
          </a:p>
          <a:p>
            <a:r>
              <a:rPr lang="en-US" dirty="0"/>
              <a:t>Don’t miss the update</a:t>
            </a:r>
          </a:p>
          <a:p>
            <a:pPr lvl="1"/>
            <a:r>
              <a:rPr lang="en-US" dirty="0"/>
              <a:t>That gives a lot of opportunities to hackers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6977E-1E8D-52B6-004B-52F910151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2050" name="Picture 2" descr="How to Delay Windows Update Restarts On Windows 10 Home – Cloudeight InfoAve">
            <a:extLst>
              <a:ext uri="{FF2B5EF4-FFF2-40B4-BE49-F238E27FC236}">
                <a16:creationId xmlns:a16="http://schemas.microsoft.com/office/drawing/2014/main" id="{2444DC95-D4CA-94B3-312C-7C61440A0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515" y="2828925"/>
            <a:ext cx="4172166" cy="389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91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D62B-F85A-9B6A-AE24-125D18A1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Build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B4FF3-8CBB-44F0-82BA-AEC214EB1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are humans</a:t>
            </a:r>
          </a:p>
          <a:p>
            <a:pPr lvl="1"/>
            <a:r>
              <a:rPr lang="en-US" dirty="0"/>
              <a:t>Prone to errors</a:t>
            </a:r>
          </a:p>
          <a:p>
            <a:pPr lvl="1"/>
            <a:r>
              <a:rPr lang="en-US" dirty="0"/>
              <a:t>Make more mistakes if</a:t>
            </a:r>
          </a:p>
          <a:p>
            <a:pPr lvl="2"/>
            <a:r>
              <a:rPr lang="en-US" dirty="0"/>
              <a:t>They are too stressful from work</a:t>
            </a:r>
          </a:p>
          <a:p>
            <a:pPr lvl="2"/>
            <a:r>
              <a:rPr lang="en-US" dirty="0"/>
              <a:t>They are too stressful from life</a:t>
            </a:r>
          </a:p>
          <a:p>
            <a:pPr lvl="2"/>
            <a:r>
              <a:rPr lang="en-US" dirty="0"/>
              <a:t>Work is hard</a:t>
            </a:r>
          </a:p>
          <a:p>
            <a:pPr lvl="2"/>
            <a:r>
              <a:rPr lang="en-US" dirty="0"/>
              <a:t>Worked too much hours (60+ </a:t>
            </a:r>
            <a:r>
              <a:rPr lang="en-US" dirty="0" err="1"/>
              <a:t>hrs</a:t>
            </a:r>
            <a:r>
              <a:rPr lang="en-US" dirty="0"/>
              <a:t>/</a:t>
            </a:r>
            <a:r>
              <a:rPr lang="en-US" dirty="0" err="1"/>
              <a:t>wk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Speeding up development schedule due to </a:t>
            </a:r>
          </a:p>
          <a:p>
            <a:pPr marL="914400" lvl="2" indent="0">
              <a:buNone/>
            </a:pPr>
            <a:r>
              <a:rPr lang="en-US" dirty="0"/>
              <a:t>      </a:t>
            </a:r>
            <a:r>
              <a:rPr lang="en-US" b="1" dirty="0">
                <a:solidFill>
                  <a:srgbClr val="FF0000"/>
                </a:solidFill>
              </a:rPr>
              <a:t>IMPORTANT PRODUCTION CYCLE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32040-C950-B5EE-D235-CC4E1DBD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2C3B3-9AFC-FE4B-8A07-CA1CA5F21A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3362" y="500062"/>
            <a:ext cx="5718638" cy="3216729"/>
          </a:xfrm>
          <a:prstGeom prst="rect">
            <a:avLst/>
          </a:prstGeom>
        </p:spPr>
      </p:pic>
      <p:pic>
        <p:nvPicPr>
          <p:cNvPr id="1026" name="Picture 2" descr="State of the Marketer-Developer Relationship in 2019 - SendGrid">
            <a:extLst>
              <a:ext uri="{FF2B5EF4-FFF2-40B4-BE49-F238E27FC236}">
                <a16:creationId xmlns:a16="http://schemas.microsoft.com/office/drawing/2014/main" id="{31C5A8C5-E463-B97F-96F3-E7F612C97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7213" y="3716791"/>
            <a:ext cx="4766138" cy="317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713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4ECC3-675B-AEDE-F92F-DC1FADF8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Software is Complex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29A03-3AA8-EC23-F93D-545C1259E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Chrome</a:t>
            </a:r>
          </a:p>
          <a:p>
            <a:pPr lvl="1"/>
            <a:r>
              <a:rPr lang="en-US" dirty="0"/>
              <a:t>+4M lines of pure code in 10 </a:t>
            </a:r>
            <a:r>
              <a:rPr lang="en-US" dirty="0" err="1"/>
              <a:t>yrs</a:t>
            </a:r>
            <a:r>
              <a:rPr lang="en-US" dirty="0"/>
              <a:t> ago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00489-4F77-D2A5-4A68-F0BB9BE8C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B7C8C59-2614-251E-ECE7-24FCE18476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4872" y="2752234"/>
            <a:ext cx="7772400" cy="21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71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4ECC3-675B-AEDE-F92F-DC1FADF8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Software is Complex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29A03-3AA8-EC23-F93D-545C1259E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Chrome</a:t>
            </a:r>
          </a:p>
          <a:p>
            <a:pPr lvl="1"/>
            <a:r>
              <a:rPr lang="en-US" dirty="0"/>
              <a:t>&gt;4M lines of pure code in 10 </a:t>
            </a:r>
            <a:r>
              <a:rPr lang="en-US" dirty="0" err="1"/>
              <a:t>yrs</a:t>
            </a:r>
            <a:r>
              <a:rPr lang="en-US" dirty="0"/>
              <a:t> ago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&gt;34M lines these days..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00489-4F77-D2A5-4A68-F0BB9BE8C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B7C8C59-2614-251E-ECE7-24FCE18476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4872" y="2752234"/>
            <a:ext cx="7772400" cy="2147005"/>
          </a:xfrm>
          <a:prstGeom prst="rect">
            <a:avLst/>
          </a:prstGeom>
        </p:spPr>
      </p:pic>
      <p:pic>
        <p:nvPicPr>
          <p:cNvPr id="8" name="Picture 7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35817A9A-B949-83BD-6884-1BE1CC0D07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7180" y="3429000"/>
            <a:ext cx="7154884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59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7400</TotalTime>
  <Words>3301</Words>
  <Application>Microsoft Macintosh PowerPoint</Application>
  <PresentationFormat>Widescreen</PresentationFormat>
  <Paragraphs>907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Courier New</vt:lpstr>
      <vt:lpstr>Kannada MN</vt:lpstr>
      <vt:lpstr>Office Theme</vt:lpstr>
      <vt:lpstr>CS 370 Introduction to Security</vt:lpstr>
      <vt:lpstr>Due Date</vt:lpstr>
      <vt:lpstr>We will have Quiz 2 on 11/22 </vt:lpstr>
      <vt:lpstr>Quiz 2 Coverage</vt:lpstr>
      <vt:lpstr>Topic for Today</vt:lpstr>
      <vt:lpstr>In Manufacturing Goods..</vt:lpstr>
      <vt:lpstr>We Build Software</vt:lpstr>
      <vt:lpstr>Modern Software is Complex</vt:lpstr>
      <vt:lpstr>Modern Software is Complex</vt:lpstr>
      <vt:lpstr>Modern Software is Complex</vt:lpstr>
      <vt:lpstr>What Happens If We Made Mistake in Our Software? </vt:lpstr>
      <vt:lpstr>What Happens If We Made Mistake in Our Software? </vt:lpstr>
      <vt:lpstr>What Happens If We Made Mistake in Our Software? </vt:lpstr>
      <vt:lpstr>What Happens If We Made Mistake in Our Software? </vt:lpstr>
      <vt:lpstr>Reduce Mistakes</vt:lpstr>
      <vt:lpstr>An Example: goto fail</vt:lpstr>
      <vt:lpstr>An Example: goto fail</vt:lpstr>
      <vt:lpstr>An Example: goto fail</vt:lpstr>
      <vt:lpstr>An Example: goto fail</vt:lpstr>
      <vt:lpstr>An Example: goto fail</vt:lpstr>
      <vt:lpstr>What an Attacker Can Do?</vt:lpstr>
      <vt:lpstr>Small Mistake, Big Impact</vt:lpstr>
      <vt:lpstr>The Most Popular Vulnerability Class</vt:lpstr>
      <vt:lpstr>Buffer Overflow</vt:lpstr>
      <vt:lpstr>Program Stack (Grows Downward)</vt:lpstr>
      <vt:lpstr>Target Program</vt:lpstr>
      <vt:lpstr>Target Program</vt:lpstr>
      <vt:lpstr>Target Program</vt:lpstr>
      <vt:lpstr>Program Stack</vt:lpstr>
      <vt:lpstr>Program Stack</vt:lpstr>
      <vt:lpstr>Program Stack</vt:lpstr>
      <vt:lpstr>What if you type 11 bytes of ‘A’s and ‘\x00’?</vt:lpstr>
      <vt:lpstr>What if you type 11 bytes of ‘A’s and ‘\x00’?</vt:lpstr>
      <vt:lpstr>What if you type 12 bytes of ‘A’s and ‘\x00’?</vt:lpstr>
      <vt:lpstr>What if you type 12 bytes of ‘A’s and ‘\x00’?</vt:lpstr>
      <vt:lpstr>What if you type 12 bytes of ‘A’s and ‘\x00’?</vt:lpstr>
      <vt:lpstr>What if you type 12 bytes of ‘A’s and ‘\x00’?</vt:lpstr>
      <vt:lpstr>Buffer Overflow is More Powerful Than Just Changing Variable Value</vt:lpstr>
      <vt:lpstr>Return Address Stored in the Stack</vt:lpstr>
      <vt:lpstr>Return Address Stored in the Stack</vt:lpstr>
      <vt:lpstr>What We Can Do with Buffer Overflow?</vt:lpstr>
      <vt:lpstr>What We Can Do with Buffer Overflow?</vt:lpstr>
      <vt:lpstr>What We Can Do with Buffer Overflow?</vt:lpstr>
      <vt:lpstr>What We Can Do with Buffer Overflow?</vt:lpstr>
      <vt:lpstr>What We Can Do with Buffer Overflow?</vt:lpstr>
      <vt:lpstr>In bof.c</vt:lpstr>
      <vt:lpstr>How?</vt:lpstr>
      <vt:lpstr>What We Can Do with Buffer Overflow?</vt:lpstr>
      <vt:lpstr>What We Can Do with Buffer Overflow?</vt:lpstr>
      <vt:lpstr>What We Can Do with Buffer Overflow?</vt:lpstr>
      <vt:lpstr>Return Address Stored in the Stack</vt:lpstr>
      <vt:lpstr>What We Can Do with Buffer Overflow?</vt:lpstr>
      <vt:lpstr>Result</vt:lpstr>
      <vt:lpstr>Many other vulnerabilities…</vt:lpstr>
      <vt:lpstr>Many other vulnerabilities…</vt:lpstr>
      <vt:lpstr>Vulnerabilities are Critical But We Can’t Avoid Vulnerabilities</vt:lpstr>
      <vt:lpstr>Common Vulnerabilities and Exposures (CVE)</vt:lpstr>
      <vt:lpstr>How CVE Works?</vt:lpstr>
      <vt:lpstr>How CVE Works</vt:lpstr>
      <vt:lpstr>Patch Tuesday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CS444/544 Operating Systems II</dc:title>
  <dc:creator>Jang, Yeong Jin</dc:creator>
  <cp:lastModifiedBy>Jang, Yeong Jin</cp:lastModifiedBy>
  <cp:revision>117</cp:revision>
  <dcterms:created xsi:type="dcterms:W3CDTF">2020-09-24T00:44:09Z</dcterms:created>
  <dcterms:modified xsi:type="dcterms:W3CDTF">2022-11-18T00:03:34Z</dcterms:modified>
</cp:coreProperties>
</file>